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handoutMasterIdLst>
    <p:handoutMasterId r:id="rId37"/>
  </p:handoutMasterIdLst>
  <p:sldIdLst>
    <p:sldId id="256" r:id="rId2"/>
    <p:sldId id="265" r:id="rId3"/>
    <p:sldId id="259" r:id="rId4"/>
    <p:sldId id="284" r:id="rId5"/>
    <p:sldId id="285" r:id="rId6"/>
    <p:sldId id="286" r:id="rId7"/>
    <p:sldId id="287" r:id="rId8"/>
    <p:sldId id="288" r:id="rId9"/>
    <p:sldId id="289" r:id="rId10"/>
    <p:sldId id="290" r:id="rId11"/>
    <p:sldId id="291" r:id="rId12"/>
    <p:sldId id="292" r:id="rId13"/>
    <p:sldId id="293" r:id="rId14"/>
    <p:sldId id="294" r:id="rId15"/>
    <p:sldId id="295" r:id="rId16"/>
    <p:sldId id="296" r:id="rId17"/>
    <p:sldId id="302" r:id="rId18"/>
    <p:sldId id="297" r:id="rId19"/>
    <p:sldId id="298" r:id="rId20"/>
    <p:sldId id="299" r:id="rId21"/>
    <p:sldId id="300" r:id="rId22"/>
    <p:sldId id="301" r:id="rId23"/>
    <p:sldId id="303" r:id="rId24"/>
    <p:sldId id="304" r:id="rId25"/>
    <p:sldId id="305" r:id="rId26"/>
    <p:sldId id="279" r:id="rId27"/>
    <p:sldId id="278" r:id="rId28"/>
    <p:sldId id="277" r:id="rId29"/>
    <p:sldId id="273" r:id="rId30"/>
    <p:sldId id="271" r:id="rId31"/>
    <p:sldId id="274" r:id="rId32"/>
    <p:sldId id="283" r:id="rId33"/>
    <p:sldId id="282" r:id="rId34"/>
    <p:sldId id="281" r:id="rId35"/>
    <p:sldId id="27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58B2"/>
    <a:srgbClr val="6666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455" autoAdjust="0"/>
  </p:normalViewPr>
  <p:slideViewPr>
    <p:cSldViewPr>
      <p:cViewPr>
        <p:scale>
          <a:sx n="61" d="100"/>
          <a:sy n="61" d="100"/>
        </p:scale>
        <p:origin x="-1344" y="-10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77F739-0692-48F3-97A9-F07262C2FB85}" type="doc">
      <dgm:prSet loTypeId="urn:microsoft.com/office/officeart/2005/8/layout/cycle5" loCatId="cycle" qsTypeId="urn:microsoft.com/office/officeart/2005/8/quickstyle/simple1" qsCatId="simple" csTypeId="urn:microsoft.com/office/officeart/2005/8/colors/colorful3" csCatId="colorful" phldr="1"/>
      <dgm:spPr/>
      <dgm:t>
        <a:bodyPr/>
        <a:lstStyle/>
        <a:p>
          <a:endParaRPr lang="en-US"/>
        </a:p>
      </dgm:t>
    </dgm:pt>
    <dgm:pt modelId="{869C923F-1AB3-45A3-8E02-E6E359B05A65}">
      <dgm:prSet phldrT="[Text]" custT="1"/>
      <dgm:spPr/>
      <dgm:t>
        <a:bodyPr/>
        <a:lstStyle/>
        <a:p>
          <a:r>
            <a:rPr lang="en-US" sz="1600" dirty="0" smtClean="0">
              <a:latin typeface="Calibri" panose="020F0502020204030204" pitchFamily="34" charset="0"/>
              <a:cs typeface="Calibri" panose="020F0502020204030204" pitchFamily="34" charset="0"/>
            </a:rPr>
            <a:t>School Nutrition Garden</a:t>
          </a:r>
          <a:endParaRPr lang="en-US" sz="1600" dirty="0">
            <a:latin typeface="Calibri" panose="020F0502020204030204" pitchFamily="34" charset="0"/>
            <a:cs typeface="Calibri" panose="020F0502020204030204" pitchFamily="34" charset="0"/>
          </a:endParaRPr>
        </a:p>
      </dgm:t>
    </dgm:pt>
    <dgm:pt modelId="{442F3E02-FE7F-4574-930D-7D94A91A3990}" type="parTrans" cxnId="{D249FCBF-455C-4C30-949F-B5F917FB59F3}">
      <dgm:prSet/>
      <dgm:spPr/>
      <dgm:t>
        <a:bodyPr/>
        <a:lstStyle/>
        <a:p>
          <a:endParaRPr lang="en-US"/>
        </a:p>
      </dgm:t>
    </dgm:pt>
    <dgm:pt modelId="{A77E6999-CE23-493A-B620-AD9B57F77A9B}" type="sibTrans" cxnId="{D249FCBF-455C-4C30-949F-B5F917FB59F3}">
      <dgm:prSet/>
      <dgm:spPr/>
      <dgm:t>
        <a:bodyPr/>
        <a:lstStyle/>
        <a:p>
          <a:endParaRPr lang="en-US"/>
        </a:p>
      </dgm:t>
    </dgm:pt>
    <dgm:pt modelId="{2B22B765-A969-4C53-AE12-74AB1728F71B}">
      <dgm:prSet phldrT="[Text]" custT="1"/>
      <dgm:spPr/>
      <dgm:t>
        <a:bodyPr/>
        <a:lstStyle/>
        <a:p>
          <a:r>
            <a:rPr lang="en-US" sz="1600" dirty="0" smtClean="0">
              <a:latin typeface="Calibri" panose="020F0502020204030204" pitchFamily="34" charset="0"/>
              <a:cs typeface="Calibri" panose="020F0502020204030204" pitchFamily="34" charset="0"/>
            </a:rPr>
            <a:t>Multi tap Hand Washing Facility</a:t>
          </a:r>
          <a:endParaRPr lang="en-US" sz="1600" dirty="0">
            <a:latin typeface="Calibri" panose="020F0502020204030204" pitchFamily="34" charset="0"/>
            <a:cs typeface="Calibri" panose="020F0502020204030204" pitchFamily="34" charset="0"/>
          </a:endParaRPr>
        </a:p>
      </dgm:t>
    </dgm:pt>
    <dgm:pt modelId="{B14B13B0-7B75-4C1F-AEE6-5B486B98E624}" type="parTrans" cxnId="{5CA92FFB-94A1-4393-A223-135E63D23D5D}">
      <dgm:prSet/>
      <dgm:spPr/>
      <dgm:t>
        <a:bodyPr/>
        <a:lstStyle/>
        <a:p>
          <a:endParaRPr lang="en-US"/>
        </a:p>
      </dgm:t>
    </dgm:pt>
    <dgm:pt modelId="{0C920EF6-354B-40A1-AD90-9ECBA6048C5C}" type="sibTrans" cxnId="{5CA92FFB-94A1-4393-A223-135E63D23D5D}">
      <dgm:prSet/>
      <dgm:spPr/>
      <dgm:t>
        <a:bodyPr/>
        <a:lstStyle/>
        <a:p>
          <a:endParaRPr lang="en-US"/>
        </a:p>
      </dgm:t>
    </dgm:pt>
    <dgm:pt modelId="{6F62E9C0-5834-4D98-AF44-08D2038FAEF8}">
      <dgm:prSet phldrT="[Text]" custT="1"/>
      <dgm:spPr/>
      <dgm:t>
        <a:bodyPr/>
        <a:lstStyle/>
        <a:p>
          <a:r>
            <a:rPr lang="en-US" sz="1400" dirty="0" smtClean="0">
              <a:latin typeface="Calibri" pitchFamily="34" charset="0"/>
              <a:cs typeface="Calibri" pitchFamily="34" charset="0"/>
            </a:rPr>
            <a:t>MDM Calendar  as Information Education  Communication   (IEC)  Material </a:t>
          </a:r>
          <a:endParaRPr lang="en-US" sz="1400" dirty="0">
            <a:latin typeface="Calibri" pitchFamily="34" charset="0"/>
            <a:cs typeface="Calibri" pitchFamily="34" charset="0"/>
          </a:endParaRPr>
        </a:p>
      </dgm:t>
    </dgm:pt>
    <dgm:pt modelId="{185A13C8-ED23-4180-A07F-31E28C021F18}" type="parTrans" cxnId="{369A5390-5319-420C-B88B-FC677C733AB1}">
      <dgm:prSet/>
      <dgm:spPr/>
      <dgm:t>
        <a:bodyPr/>
        <a:lstStyle/>
        <a:p>
          <a:endParaRPr lang="en-US"/>
        </a:p>
      </dgm:t>
    </dgm:pt>
    <dgm:pt modelId="{D6C3AF52-491D-408B-9D32-C6339461D62A}" type="sibTrans" cxnId="{369A5390-5319-420C-B88B-FC677C733AB1}">
      <dgm:prSet/>
      <dgm:spPr/>
      <dgm:t>
        <a:bodyPr/>
        <a:lstStyle/>
        <a:p>
          <a:endParaRPr lang="en-US"/>
        </a:p>
      </dgm:t>
    </dgm:pt>
    <dgm:pt modelId="{89684652-94F1-41A4-89E5-AA25C2E8488C}">
      <dgm:prSet phldrT="[Text]" custT="1"/>
      <dgm:spPr/>
      <dgm:t>
        <a:bodyPr/>
        <a:lstStyle/>
        <a:p>
          <a:r>
            <a:rPr lang="en-US" sz="1600" dirty="0" err="1" smtClean="0">
              <a:latin typeface="Calibri" pitchFamily="34" charset="0"/>
              <a:cs typeface="Calibri" pitchFamily="34" charset="0"/>
            </a:rPr>
            <a:t>Sampriti</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Bhoja</a:t>
          </a:r>
          <a:r>
            <a:rPr lang="en-US" sz="1600" dirty="0" err="1" smtClean="0"/>
            <a:t>n</a:t>
          </a:r>
          <a:r>
            <a:rPr lang="en-US" sz="1600" dirty="0" smtClean="0"/>
            <a:t> </a:t>
          </a:r>
          <a:endParaRPr lang="en-US" sz="1600" dirty="0"/>
        </a:p>
      </dgm:t>
    </dgm:pt>
    <dgm:pt modelId="{8680F932-01C2-4330-8FA9-8802033BEE43}" type="parTrans" cxnId="{269EC6F6-A66B-48EF-B05B-F6F5C5C9FDB2}">
      <dgm:prSet/>
      <dgm:spPr/>
      <dgm:t>
        <a:bodyPr/>
        <a:lstStyle/>
        <a:p>
          <a:endParaRPr lang="en-US"/>
        </a:p>
      </dgm:t>
    </dgm:pt>
    <dgm:pt modelId="{F3C344FC-C2D1-4B05-B10D-D46718DE4B80}" type="sibTrans" cxnId="{269EC6F6-A66B-48EF-B05B-F6F5C5C9FDB2}">
      <dgm:prSet/>
      <dgm:spPr/>
      <dgm:t>
        <a:bodyPr/>
        <a:lstStyle/>
        <a:p>
          <a:endParaRPr lang="en-US"/>
        </a:p>
      </dgm:t>
    </dgm:pt>
    <dgm:pt modelId="{38932943-52F4-4F1F-BA4C-4EF1DA834664}">
      <dgm:prSet phldrT="[Text]" custT="1"/>
      <dgm:spPr/>
      <dgm:t>
        <a:bodyPr/>
        <a:lstStyle/>
        <a:p>
          <a:r>
            <a:rPr lang="en-US" sz="1600" dirty="0" smtClean="0">
              <a:latin typeface="Calibri" pitchFamily="34" charset="0"/>
              <a:cs typeface="Calibri" pitchFamily="34" charset="0"/>
            </a:rPr>
            <a:t>Guideline on Food  Safety and Hygiene for Kitchen </a:t>
          </a:r>
          <a:endParaRPr lang="en-US" sz="1600" dirty="0">
            <a:latin typeface="Calibri" pitchFamily="34" charset="0"/>
            <a:cs typeface="Calibri" pitchFamily="34" charset="0"/>
          </a:endParaRPr>
        </a:p>
      </dgm:t>
    </dgm:pt>
    <dgm:pt modelId="{E7D2DB78-364E-4683-A399-2B44812734C8}" type="parTrans" cxnId="{6D936C06-9E7E-464E-BFD3-B633ED2F9EEA}">
      <dgm:prSet/>
      <dgm:spPr/>
      <dgm:t>
        <a:bodyPr/>
        <a:lstStyle/>
        <a:p>
          <a:endParaRPr lang="en-US"/>
        </a:p>
      </dgm:t>
    </dgm:pt>
    <dgm:pt modelId="{618526FB-D490-4EBF-BB3D-A8C8B25542B2}" type="sibTrans" cxnId="{6D936C06-9E7E-464E-BFD3-B633ED2F9EEA}">
      <dgm:prSet/>
      <dgm:spPr/>
      <dgm:t>
        <a:bodyPr/>
        <a:lstStyle/>
        <a:p>
          <a:endParaRPr lang="en-US"/>
        </a:p>
      </dgm:t>
    </dgm:pt>
    <dgm:pt modelId="{AC8E8135-5E61-48E7-9AA9-21A80B2EC535}" type="pres">
      <dgm:prSet presAssocID="{4C77F739-0692-48F3-97A9-F07262C2FB85}" presName="cycle" presStyleCnt="0">
        <dgm:presLayoutVars>
          <dgm:dir/>
          <dgm:resizeHandles val="exact"/>
        </dgm:presLayoutVars>
      </dgm:prSet>
      <dgm:spPr/>
      <dgm:t>
        <a:bodyPr/>
        <a:lstStyle/>
        <a:p>
          <a:endParaRPr lang="en-US"/>
        </a:p>
      </dgm:t>
    </dgm:pt>
    <dgm:pt modelId="{DEA2642E-2A33-4190-8124-346A8CFA7231}" type="pres">
      <dgm:prSet presAssocID="{869C923F-1AB3-45A3-8E02-E6E359B05A65}" presName="node" presStyleLbl="node1" presStyleIdx="0" presStyleCnt="5">
        <dgm:presLayoutVars>
          <dgm:bulletEnabled val="1"/>
        </dgm:presLayoutVars>
      </dgm:prSet>
      <dgm:spPr/>
      <dgm:t>
        <a:bodyPr/>
        <a:lstStyle/>
        <a:p>
          <a:endParaRPr lang="en-US"/>
        </a:p>
      </dgm:t>
    </dgm:pt>
    <dgm:pt modelId="{BAFA4939-DDE1-43EB-B56B-DEDF5430359D}" type="pres">
      <dgm:prSet presAssocID="{869C923F-1AB3-45A3-8E02-E6E359B05A65}" presName="spNode" presStyleCnt="0"/>
      <dgm:spPr/>
    </dgm:pt>
    <dgm:pt modelId="{791FC0C6-E81C-4C30-BA68-FBA12DC80897}" type="pres">
      <dgm:prSet presAssocID="{A77E6999-CE23-493A-B620-AD9B57F77A9B}" presName="sibTrans" presStyleLbl="sibTrans1D1" presStyleIdx="0" presStyleCnt="5"/>
      <dgm:spPr/>
      <dgm:t>
        <a:bodyPr/>
        <a:lstStyle/>
        <a:p>
          <a:endParaRPr lang="en-US"/>
        </a:p>
      </dgm:t>
    </dgm:pt>
    <dgm:pt modelId="{2A65662C-D0EE-421D-96E1-75CC5A023286}" type="pres">
      <dgm:prSet presAssocID="{2B22B765-A969-4C53-AE12-74AB1728F71B}" presName="node" presStyleLbl="node1" presStyleIdx="1" presStyleCnt="5">
        <dgm:presLayoutVars>
          <dgm:bulletEnabled val="1"/>
        </dgm:presLayoutVars>
      </dgm:prSet>
      <dgm:spPr/>
      <dgm:t>
        <a:bodyPr/>
        <a:lstStyle/>
        <a:p>
          <a:endParaRPr lang="en-US"/>
        </a:p>
      </dgm:t>
    </dgm:pt>
    <dgm:pt modelId="{E16E5BC2-CE88-4A88-A112-7890EE9A7D2E}" type="pres">
      <dgm:prSet presAssocID="{2B22B765-A969-4C53-AE12-74AB1728F71B}" presName="spNode" presStyleCnt="0"/>
      <dgm:spPr/>
    </dgm:pt>
    <dgm:pt modelId="{F2222F46-DE2D-4987-9CD7-A38D006FEC15}" type="pres">
      <dgm:prSet presAssocID="{0C920EF6-354B-40A1-AD90-9ECBA6048C5C}" presName="sibTrans" presStyleLbl="sibTrans1D1" presStyleIdx="1" presStyleCnt="5"/>
      <dgm:spPr/>
      <dgm:t>
        <a:bodyPr/>
        <a:lstStyle/>
        <a:p>
          <a:endParaRPr lang="en-US"/>
        </a:p>
      </dgm:t>
    </dgm:pt>
    <dgm:pt modelId="{02CD7FCF-2929-4E1F-B50B-65242D10C582}" type="pres">
      <dgm:prSet presAssocID="{6F62E9C0-5834-4D98-AF44-08D2038FAEF8}" presName="node" presStyleLbl="node1" presStyleIdx="2" presStyleCnt="5" custScaleX="123381" custRadScaleRad="108792" custRadScaleInc="-35159">
        <dgm:presLayoutVars>
          <dgm:bulletEnabled val="1"/>
        </dgm:presLayoutVars>
      </dgm:prSet>
      <dgm:spPr/>
      <dgm:t>
        <a:bodyPr/>
        <a:lstStyle/>
        <a:p>
          <a:endParaRPr lang="en-US"/>
        </a:p>
      </dgm:t>
    </dgm:pt>
    <dgm:pt modelId="{94116A9B-7767-46B6-9FFD-45880F2747E9}" type="pres">
      <dgm:prSet presAssocID="{6F62E9C0-5834-4D98-AF44-08D2038FAEF8}" presName="spNode" presStyleCnt="0"/>
      <dgm:spPr/>
    </dgm:pt>
    <dgm:pt modelId="{301D6484-FB65-49D6-AE5D-0D8C39597ED8}" type="pres">
      <dgm:prSet presAssocID="{D6C3AF52-491D-408B-9D32-C6339461D62A}" presName="sibTrans" presStyleLbl="sibTrans1D1" presStyleIdx="2" presStyleCnt="5"/>
      <dgm:spPr/>
      <dgm:t>
        <a:bodyPr/>
        <a:lstStyle/>
        <a:p>
          <a:endParaRPr lang="en-US"/>
        </a:p>
      </dgm:t>
    </dgm:pt>
    <dgm:pt modelId="{95C17FB2-B6A0-4D5C-88D4-66593DFB36AE}" type="pres">
      <dgm:prSet presAssocID="{89684652-94F1-41A4-89E5-AA25C2E8488C}" presName="node" presStyleLbl="node1" presStyleIdx="3" presStyleCnt="5" custRadScaleRad="108065" custRadScaleInc="23031">
        <dgm:presLayoutVars>
          <dgm:bulletEnabled val="1"/>
        </dgm:presLayoutVars>
      </dgm:prSet>
      <dgm:spPr/>
      <dgm:t>
        <a:bodyPr/>
        <a:lstStyle/>
        <a:p>
          <a:endParaRPr lang="en-US"/>
        </a:p>
      </dgm:t>
    </dgm:pt>
    <dgm:pt modelId="{C76F7F60-135B-4882-8A37-8A793FE29F2A}" type="pres">
      <dgm:prSet presAssocID="{89684652-94F1-41A4-89E5-AA25C2E8488C}" presName="spNode" presStyleCnt="0"/>
      <dgm:spPr/>
    </dgm:pt>
    <dgm:pt modelId="{4BAD4FA9-4986-4C6D-9C4D-5E17A783BDB5}" type="pres">
      <dgm:prSet presAssocID="{F3C344FC-C2D1-4B05-B10D-D46718DE4B80}" presName="sibTrans" presStyleLbl="sibTrans1D1" presStyleIdx="3" presStyleCnt="5"/>
      <dgm:spPr/>
      <dgm:t>
        <a:bodyPr/>
        <a:lstStyle/>
        <a:p>
          <a:endParaRPr lang="en-US"/>
        </a:p>
      </dgm:t>
    </dgm:pt>
    <dgm:pt modelId="{3977673F-339C-4B99-81B4-BA042611A5FE}" type="pres">
      <dgm:prSet presAssocID="{38932943-52F4-4F1F-BA4C-4EF1DA834664}" presName="node" presStyleLbl="node1" presStyleIdx="4" presStyleCnt="5">
        <dgm:presLayoutVars>
          <dgm:bulletEnabled val="1"/>
        </dgm:presLayoutVars>
      </dgm:prSet>
      <dgm:spPr/>
      <dgm:t>
        <a:bodyPr/>
        <a:lstStyle/>
        <a:p>
          <a:endParaRPr lang="en-US"/>
        </a:p>
      </dgm:t>
    </dgm:pt>
    <dgm:pt modelId="{42BD452B-AC1D-49DE-8A72-4A481337ADFC}" type="pres">
      <dgm:prSet presAssocID="{38932943-52F4-4F1F-BA4C-4EF1DA834664}" presName="spNode" presStyleCnt="0"/>
      <dgm:spPr/>
    </dgm:pt>
    <dgm:pt modelId="{21E1CE82-CD86-4B9C-B91A-236D66423E0D}" type="pres">
      <dgm:prSet presAssocID="{618526FB-D490-4EBF-BB3D-A8C8B25542B2}" presName="sibTrans" presStyleLbl="sibTrans1D1" presStyleIdx="4" presStyleCnt="5"/>
      <dgm:spPr/>
      <dgm:t>
        <a:bodyPr/>
        <a:lstStyle/>
        <a:p>
          <a:endParaRPr lang="en-US"/>
        </a:p>
      </dgm:t>
    </dgm:pt>
  </dgm:ptLst>
  <dgm:cxnLst>
    <dgm:cxn modelId="{E7635548-F795-4A6E-8A71-5F03BFB5CBF8}" type="presOf" srcId="{6F62E9C0-5834-4D98-AF44-08D2038FAEF8}" destId="{02CD7FCF-2929-4E1F-B50B-65242D10C582}" srcOrd="0" destOrd="0" presId="urn:microsoft.com/office/officeart/2005/8/layout/cycle5"/>
    <dgm:cxn modelId="{D249FCBF-455C-4C30-949F-B5F917FB59F3}" srcId="{4C77F739-0692-48F3-97A9-F07262C2FB85}" destId="{869C923F-1AB3-45A3-8E02-E6E359B05A65}" srcOrd="0" destOrd="0" parTransId="{442F3E02-FE7F-4574-930D-7D94A91A3990}" sibTransId="{A77E6999-CE23-493A-B620-AD9B57F77A9B}"/>
    <dgm:cxn modelId="{0E896B66-CD64-4B7C-86FC-6B52CFD34EDC}" type="presOf" srcId="{A77E6999-CE23-493A-B620-AD9B57F77A9B}" destId="{791FC0C6-E81C-4C30-BA68-FBA12DC80897}" srcOrd="0" destOrd="0" presId="urn:microsoft.com/office/officeart/2005/8/layout/cycle5"/>
    <dgm:cxn modelId="{369A5390-5319-420C-B88B-FC677C733AB1}" srcId="{4C77F739-0692-48F3-97A9-F07262C2FB85}" destId="{6F62E9C0-5834-4D98-AF44-08D2038FAEF8}" srcOrd="2" destOrd="0" parTransId="{185A13C8-ED23-4180-A07F-31E28C021F18}" sibTransId="{D6C3AF52-491D-408B-9D32-C6339461D62A}"/>
    <dgm:cxn modelId="{269EC6F6-A66B-48EF-B05B-F6F5C5C9FDB2}" srcId="{4C77F739-0692-48F3-97A9-F07262C2FB85}" destId="{89684652-94F1-41A4-89E5-AA25C2E8488C}" srcOrd="3" destOrd="0" parTransId="{8680F932-01C2-4330-8FA9-8802033BEE43}" sibTransId="{F3C344FC-C2D1-4B05-B10D-D46718DE4B80}"/>
    <dgm:cxn modelId="{E7169419-BAD5-4F24-AE52-CBD71F8FABFD}" type="presOf" srcId="{0C920EF6-354B-40A1-AD90-9ECBA6048C5C}" destId="{F2222F46-DE2D-4987-9CD7-A38D006FEC15}" srcOrd="0" destOrd="0" presId="urn:microsoft.com/office/officeart/2005/8/layout/cycle5"/>
    <dgm:cxn modelId="{6D936C06-9E7E-464E-BFD3-B633ED2F9EEA}" srcId="{4C77F739-0692-48F3-97A9-F07262C2FB85}" destId="{38932943-52F4-4F1F-BA4C-4EF1DA834664}" srcOrd="4" destOrd="0" parTransId="{E7D2DB78-364E-4683-A399-2B44812734C8}" sibTransId="{618526FB-D490-4EBF-BB3D-A8C8B25542B2}"/>
    <dgm:cxn modelId="{63DCAF97-D202-42AD-8BE9-96025B07D7E1}" type="presOf" srcId="{D6C3AF52-491D-408B-9D32-C6339461D62A}" destId="{301D6484-FB65-49D6-AE5D-0D8C39597ED8}" srcOrd="0" destOrd="0" presId="urn:microsoft.com/office/officeart/2005/8/layout/cycle5"/>
    <dgm:cxn modelId="{464C1CF9-89EC-4591-B0BD-302278AE7799}" type="presOf" srcId="{38932943-52F4-4F1F-BA4C-4EF1DA834664}" destId="{3977673F-339C-4B99-81B4-BA042611A5FE}" srcOrd="0" destOrd="0" presId="urn:microsoft.com/office/officeart/2005/8/layout/cycle5"/>
    <dgm:cxn modelId="{A6F3DD87-3809-40FB-8C26-FEB4B2E07493}" type="presOf" srcId="{4C77F739-0692-48F3-97A9-F07262C2FB85}" destId="{AC8E8135-5E61-48E7-9AA9-21A80B2EC535}" srcOrd="0" destOrd="0" presId="urn:microsoft.com/office/officeart/2005/8/layout/cycle5"/>
    <dgm:cxn modelId="{5CA92FFB-94A1-4393-A223-135E63D23D5D}" srcId="{4C77F739-0692-48F3-97A9-F07262C2FB85}" destId="{2B22B765-A969-4C53-AE12-74AB1728F71B}" srcOrd="1" destOrd="0" parTransId="{B14B13B0-7B75-4C1F-AEE6-5B486B98E624}" sibTransId="{0C920EF6-354B-40A1-AD90-9ECBA6048C5C}"/>
    <dgm:cxn modelId="{1221E017-46CF-4B3E-8368-856A6DBDFB99}" type="presOf" srcId="{869C923F-1AB3-45A3-8E02-E6E359B05A65}" destId="{DEA2642E-2A33-4190-8124-346A8CFA7231}" srcOrd="0" destOrd="0" presId="urn:microsoft.com/office/officeart/2005/8/layout/cycle5"/>
    <dgm:cxn modelId="{9D37FC7B-3CAC-4BCD-B637-20238844E9C8}" type="presOf" srcId="{618526FB-D490-4EBF-BB3D-A8C8B25542B2}" destId="{21E1CE82-CD86-4B9C-B91A-236D66423E0D}" srcOrd="0" destOrd="0" presId="urn:microsoft.com/office/officeart/2005/8/layout/cycle5"/>
    <dgm:cxn modelId="{7C33C57D-2BE9-489C-95F9-0A3D10802F69}" type="presOf" srcId="{F3C344FC-C2D1-4B05-B10D-D46718DE4B80}" destId="{4BAD4FA9-4986-4C6D-9C4D-5E17A783BDB5}" srcOrd="0" destOrd="0" presId="urn:microsoft.com/office/officeart/2005/8/layout/cycle5"/>
    <dgm:cxn modelId="{EA2BC11A-A336-4CEC-9C87-69854C69840D}" type="presOf" srcId="{2B22B765-A969-4C53-AE12-74AB1728F71B}" destId="{2A65662C-D0EE-421D-96E1-75CC5A023286}" srcOrd="0" destOrd="0" presId="urn:microsoft.com/office/officeart/2005/8/layout/cycle5"/>
    <dgm:cxn modelId="{34D45294-C01F-455A-A71D-C37B9B82F81A}" type="presOf" srcId="{89684652-94F1-41A4-89E5-AA25C2E8488C}" destId="{95C17FB2-B6A0-4D5C-88D4-66593DFB36AE}" srcOrd="0" destOrd="0" presId="urn:microsoft.com/office/officeart/2005/8/layout/cycle5"/>
    <dgm:cxn modelId="{F48E08EE-3056-4784-ACB1-C494AB2A49F4}" type="presParOf" srcId="{AC8E8135-5E61-48E7-9AA9-21A80B2EC535}" destId="{DEA2642E-2A33-4190-8124-346A8CFA7231}" srcOrd="0" destOrd="0" presId="urn:microsoft.com/office/officeart/2005/8/layout/cycle5"/>
    <dgm:cxn modelId="{4EBC0F93-2F9F-4FA8-BB00-EF2C2A5BA2AF}" type="presParOf" srcId="{AC8E8135-5E61-48E7-9AA9-21A80B2EC535}" destId="{BAFA4939-DDE1-43EB-B56B-DEDF5430359D}" srcOrd="1" destOrd="0" presId="urn:microsoft.com/office/officeart/2005/8/layout/cycle5"/>
    <dgm:cxn modelId="{EEC12687-5A20-4D91-B224-E98B6502AF43}" type="presParOf" srcId="{AC8E8135-5E61-48E7-9AA9-21A80B2EC535}" destId="{791FC0C6-E81C-4C30-BA68-FBA12DC80897}" srcOrd="2" destOrd="0" presId="urn:microsoft.com/office/officeart/2005/8/layout/cycle5"/>
    <dgm:cxn modelId="{503699F0-3092-40BF-8A62-A4329367A7D6}" type="presParOf" srcId="{AC8E8135-5E61-48E7-9AA9-21A80B2EC535}" destId="{2A65662C-D0EE-421D-96E1-75CC5A023286}" srcOrd="3" destOrd="0" presId="urn:microsoft.com/office/officeart/2005/8/layout/cycle5"/>
    <dgm:cxn modelId="{06DA98B7-B5D6-4003-94EE-6648D2A310E7}" type="presParOf" srcId="{AC8E8135-5E61-48E7-9AA9-21A80B2EC535}" destId="{E16E5BC2-CE88-4A88-A112-7890EE9A7D2E}" srcOrd="4" destOrd="0" presId="urn:microsoft.com/office/officeart/2005/8/layout/cycle5"/>
    <dgm:cxn modelId="{8C4173E4-9720-4323-8B87-804B958E68A0}" type="presParOf" srcId="{AC8E8135-5E61-48E7-9AA9-21A80B2EC535}" destId="{F2222F46-DE2D-4987-9CD7-A38D006FEC15}" srcOrd="5" destOrd="0" presId="urn:microsoft.com/office/officeart/2005/8/layout/cycle5"/>
    <dgm:cxn modelId="{092BD767-2260-4482-8203-FB367AD138D3}" type="presParOf" srcId="{AC8E8135-5E61-48E7-9AA9-21A80B2EC535}" destId="{02CD7FCF-2929-4E1F-B50B-65242D10C582}" srcOrd="6" destOrd="0" presId="urn:microsoft.com/office/officeart/2005/8/layout/cycle5"/>
    <dgm:cxn modelId="{EFB9A1D0-D1B6-401E-ADFE-5F3E03DF6578}" type="presParOf" srcId="{AC8E8135-5E61-48E7-9AA9-21A80B2EC535}" destId="{94116A9B-7767-46B6-9FFD-45880F2747E9}" srcOrd="7" destOrd="0" presId="urn:microsoft.com/office/officeart/2005/8/layout/cycle5"/>
    <dgm:cxn modelId="{3431F5D9-DCF6-4EAC-80CB-442A8255D590}" type="presParOf" srcId="{AC8E8135-5E61-48E7-9AA9-21A80B2EC535}" destId="{301D6484-FB65-49D6-AE5D-0D8C39597ED8}" srcOrd="8" destOrd="0" presId="urn:microsoft.com/office/officeart/2005/8/layout/cycle5"/>
    <dgm:cxn modelId="{B5B9AB6B-0B16-43E8-B779-4F7A086548A2}" type="presParOf" srcId="{AC8E8135-5E61-48E7-9AA9-21A80B2EC535}" destId="{95C17FB2-B6A0-4D5C-88D4-66593DFB36AE}" srcOrd="9" destOrd="0" presId="urn:microsoft.com/office/officeart/2005/8/layout/cycle5"/>
    <dgm:cxn modelId="{77C10263-4B56-41FF-A245-120EDDB8E83C}" type="presParOf" srcId="{AC8E8135-5E61-48E7-9AA9-21A80B2EC535}" destId="{C76F7F60-135B-4882-8A37-8A793FE29F2A}" srcOrd="10" destOrd="0" presId="urn:microsoft.com/office/officeart/2005/8/layout/cycle5"/>
    <dgm:cxn modelId="{55EF7A2C-F1D0-4969-B198-90CEE4068C7D}" type="presParOf" srcId="{AC8E8135-5E61-48E7-9AA9-21A80B2EC535}" destId="{4BAD4FA9-4986-4C6D-9C4D-5E17A783BDB5}" srcOrd="11" destOrd="0" presId="urn:microsoft.com/office/officeart/2005/8/layout/cycle5"/>
    <dgm:cxn modelId="{48514AD9-CF01-4599-8770-D8C816C1785B}" type="presParOf" srcId="{AC8E8135-5E61-48E7-9AA9-21A80B2EC535}" destId="{3977673F-339C-4B99-81B4-BA042611A5FE}" srcOrd="12" destOrd="0" presId="urn:microsoft.com/office/officeart/2005/8/layout/cycle5"/>
    <dgm:cxn modelId="{A9260B1D-D8AA-4F7D-AECB-6C630588CAA1}" type="presParOf" srcId="{AC8E8135-5E61-48E7-9AA9-21A80B2EC535}" destId="{42BD452B-AC1D-49DE-8A72-4A481337ADFC}" srcOrd="13" destOrd="0" presId="urn:microsoft.com/office/officeart/2005/8/layout/cycle5"/>
    <dgm:cxn modelId="{89EDB686-DCF9-4757-A6F1-54691ACE66BC}" type="presParOf" srcId="{AC8E8135-5E61-48E7-9AA9-21A80B2EC535}" destId="{21E1CE82-CD86-4B9C-B91A-236D66423E0D}" srcOrd="14" destOrd="0" presId="urn:microsoft.com/office/officeart/2005/8/layout/cycle5"/>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A09C20-6EC8-4834-B734-89733D377396}" type="doc">
      <dgm:prSet loTypeId="urn:microsoft.com/office/officeart/2008/layout/AlternatingPictureCircles" loCatId="picture" qsTypeId="urn:microsoft.com/office/officeart/2005/8/quickstyle/simple3" qsCatId="simple" csTypeId="urn:microsoft.com/office/officeart/2005/8/colors/colorful3" csCatId="colorful" phldr="1"/>
      <dgm:spPr/>
      <dgm:t>
        <a:bodyPr/>
        <a:lstStyle/>
        <a:p>
          <a:endParaRPr lang="en-US"/>
        </a:p>
      </dgm:t>
    </dgm:pt>
    <dgm:pt modelId="{FED245BA-BDA6-4573-9E9D-2C008B10BCDF}">
      <dgm:prSet phldrT="[Text]" custT="1"/>
      <dgm:spPr/>
      <dgm:t>
        <a:bodyPr/>
        <a:lstStyle/>
        <a:p>
          <a:pPr algn="ctr">
            <a:lnSpc>
              <a:spcPct val="90000"/>
            </a:lnSpc>
          </a:pPr>
          <a:r>
            <a:rPr lang="en-US" sz="2800" dirty="0" smtClean="0">
              <a:latin typeface="Calibri" panose="020F0502020204030204" pitchFamily="34" charset="0"/>
              <a:cs typeface="Calibri" panose="020F0502020204030204" pitchFamily="34" charset="0"/>
            </a:rPr>
            <a:t>Proposals during the financial year 2019-20:</a:t>
          </a:r>
          <a:endParaRPr lang="en-US" sz="2800" b="0" dirty="0" smtClean="0">
            <a:effectLst/>
            <a:latin typeface="Calibri" panose="020F0502020204030204" pitchFamily="34" charset="0"/>
            <a:cs typeface="Calibri" panose="020F0502020204030204" pitchFamily="34" charset="0"/>
          </a:endParaRPr>
        </a:p>
      </dgm:t>
      <dgm:extLst/>
    </dgm:pt>
    <dgm:pt modelId="{B0178ED7-79CB-43BC-BEBC-AC6AF7C46736}" type="parTrans" cxnId="{0EDB0DE4-0F54-44D8-B761-6C3BEB565364}">
      <dgm:prSet/>
      <dgm:spPr/>
      <dgm:t>
        <a:bodyPr/>
        <a:lstStyle/>
        <a:p>
          <a:endParaRPr lang="en-US"/>
        </a:p>
      </dgm:t>
    </dgm:pt>
    <dgm:pt modelId="{DF3A501C-2504-43A1-8729-92498EE5C09F}" type="sibTrans" cxnId="{0EDB0DE4-0F54-44D8-B761-6C3BEB565364}">
      <dgm:prSet/>
      <dgm:spPr/>
      <dgm:t>
        <a:bodyPr/>
        <a:lstStyle/>
        <a:p>
          <a:endParaRPr lang="en-US"/>
        </a:p>
      </dgm:t>
    </dgm:pt>
    <dgm:pt modelId="{7825E09A-ED98-4EAF-AA06-5B40C04C7396}" type="pres">
      <dgm:prSet presAssocID="{45A09C20-6EC8-4834-B734-89733D377396}" presName="Name0" presStyleCnt="0">
        <dgm:presLayoutVars>
          <dgm:chMax/>
          <dgm:chPref/>
          <dgm:dir/>
        </dgm:presLayoutVars>
      </dgm:prSet>
      <dgm:spPr/>
      <dgm:t>
        <a:bodyPr/>
        <a:lstStyle/>
        <a:p>
          <a:endParaRPr lang="en-US"/>
        </a:p>
      </dgm:t>
    </dgm:pt>
    <dgm:pt modelId="{FD0809FF-C043-44E0-9392-7C33B0E3BAD7}" type="pres">
      <dgm:prSet presAssocID="{FED245BA-BDA6-4573-9E9D-2C008B10BCDF}" presName="composite" presStyleCnt="0"/>
      <dgm:spPr/>
      <dgm:t>
        <a:bodyPr/>
        <a:lstStyle/>
        <a:p>
          <a:endParaRPr lang="en-US"/>
        </a:p>
      </dgm:t>
    </dgm:pt>
    <dgm:pt modelId="{33856C93-0937-4A6B-B894-D5865F37376A}" type="pres">
      <dgm:prSet presAssocID="{FED245BA-BDA6-4573-9E9D-2C008B10BCDF}" presName="Accent" presStyleLbl="alignNode1" presStyleIdx="0" presStyleCnt="1" custLinFactNeighborX="-32274" custLinFactNeighborY="1039">
        <dgm:presLayoutVars>
          <dgm:chMax val="0"/>
          <dgm:chPref val="0"/>
        </dgm:presLayoutVars>
      </dgm:prSet>
      <dgm:spPr/>
      <dgm:t>
        <a:bodyPr/>
        <a:lstStyle/>
        <a:p>
          <a:endParaRPr lang="en-US"/>
        </a:p>
      </dgm:t>
    </dgm:pt>
    <dgm:pt modelId="{E462A206-B967-4B38-BFFE-664F9191685D}" type="pres">
      <dgm:prSet presAssocID="{FED245BA-BDA6-4573-9E9D-2C008B10BCDF}" presName="Image" presStyleLbl="bgImgPlace1" presStyleIdx="0" presStyleCnt="1" custScaleX="1456" custLinFactNeighborX="-2137" custLinFactNeighborY="149">
        <dgm:presLayoutVars>
          <dgm:chMax val="0"/>
          <dgm:chPref val="0"/>
          <dgm:bulletEnabled val="1"/>
        </dgm:presLayoutVars>
      </dgm:prSet>
      <dgm:spPr/>
      <dgm:t>
        <a:bodyPr/>
        <a:lstStyle/>
        <a:p>
          <a:endParaRPr lang="en-US"/>
        </a:p>
      </dgm:t>
    </dgm:pt>
    <dgm:pt modelId="{93476D3C-CE4D-493B-B4FF-2093265B91BD}" type="pres">
      <dgm:prSet presAssocID="{FED245BA-BDA6-4573-9E9D-2C008B10BCDF}" presName="Parent" presStyleLbl="fgAccFollowNode1" presStyleIdx="0" presStyleCnt="1" custScaleX="126640" custLinFactNeighborX="-42506" custLinFactNeighborY="562">
        <dgm:presLayoutVars>
          <dgm:chMax val="0"/>
          <dgm:chPref val="0"/>
          <dgm:bulletEnabled val="1"/>
        </dgm:presLayoutVars>
      </dgm:prSet>
      <dgm:spPr/>
      <dgm:t>
        <a:bodyPr/>
        <a:lstStyle/>
        <a:p>
          <a:endParaRPr lang="en-US"/>
        </a:p>
      </dgm:t>
    </dgm:pt>
    <dgm:pt modelId="{EED8DAF5-C63F-48E7-92C9-054469B12F8A}" type="pres">
      <dgm:prSet presAssocID="{FED245BA-BDA6-4573-9E9D-2C008B10BCDF}" presName="Space" presStyleCnt="0">
        <dgm:presLayoutVars>
          <dgm:chMax val="0"/>
          <dgm:chPref val="0"/>
        </dgm:presLayoutVars>
      </dgm:prSet>
      <dgm:spPr/>
      <dgm:t>
        <a:bodyPr/>
        <a:lstStyle/>
        <a:p>
          <a:endParaRPr lang="en-US"/>
        </a:p>
      </dgm:t>
    </dgm:pt>
  </dgm:ptLst>
  <dgm:cxnLst>
    <dgm:cxn modelId="{CF1694EC-A127-4FE7-AE40-10208E1A36ED}" type="presOf" srcId="{FED245BA-BDA6-4573-9E9D-2C008B10BCDF}" destId="{93476D3C-CE4D-493B-B4FF-2093265B91BD}" srcOrd="0" destOrd="0" presId="urn:microsoft.com/office/officeart/2008/layout/AlternatingPictureCircles"/>
    <dgm:cxn modelId="{0EDB0DE4-0F54-44D8-B761-6C3BEB565364}" srcId="{45A09C20-6EC8-4834-B734-89733D377396}" destId="{FED245BA-BDA6-4573-9E9D-2C008B10BCDF}" srcOrd="0" destOrd="0" parTransId="{B0178ED7-79CB-43BC-BEBC-AC6AF7C46736}" sibTransId="{DF3A501C-2504-43A1-8729-92498EE5C09F}"/>
    <dgm:cxn modelId="{4E1F9043-D705-477B-A3BD-D2441FFE116C}" type="presOf" srcId="{45A09C20-6EC8-4834-B734-89733D377396}" destId="{7825E09A-ED98-4EAF-AA06-5B40C04C7396}" srcOrd="0" destOrd="0" presId="urn:microsoft.com/office/officeart/2008/layout/AlternatingPictureCircles"/>
    <dgm:cxn modelId="{D4BAE5E1-DF49-41DC-ADD0-EBD7D75CDC60}" type="presParOf" srcId="{7825E09A-ED98-4EAF-AA06-5B40C04C7396}" destId="{FD0809FF-C043-44E0-9392-7C33B0E3BAD7}" srcOrd="0" destOrd="0" presId="urn:microsoft.com/office/officeart/2008/layout/AlternatingPictureCircles"/>
    <dgm:cxn modelId="{123DBAB0-BBBA-4EE4-83A3-BE92ADB83F51}" type="presParOf" srcId="{FD0809FF-C043-44E0-9392-7C33B0E3BAD7}" destId="{33856C93-0937-4A6B-B894-D5865F37376A}" srcOrd="0" destOrd="0" presId="urn:microsoft.com/office/officeart/2008/layout/AlternatingPictureCircles"/>
    <dgm:cxn modelId="{6339973F-A537-40BC-9B86-151A51200F60}" type="presParOf" srcId="{FD0809FF-C043-44E0-9392-7C33B0E3BAD7}" destId="{E462A206-B967-4B38-BFFE-664F9191685D}" srcOrd="1" destOrd="0" presId="urn:microsoft.com/office/officeart/2008/layout/AlternatingPictureCircles"/>
    <dgm:cxn modelId="{052E5BC7-36B3-497E-B0E3-72085C71A7C1}" type="presParOf" srcId="{FD0809FF-C043-44E0-9392-7C33B0E3BAD7}" destId="{93476D3C-CE4D-493B-B4FF-2093265B91BD}" srcOrd="2" destOrd="0" presId="urn:microsoft.com/office/officeart/2008/layout/AlternatingPictureCircles"/>
    <dgm:cxn modelId="{DF1BCF5A-BBF1-49D2-A07A-7DE60DD683AE}" type="presParOf" srcId="{FD0809FF-C043-44E0-9392-7C33B0E3BAD7}" destId="{EED8DAF5-C63F-48E7-92C9-054469B12F8A}" srcOrd="3" destOrd="0" presId="urn:microsoft.com/office/officeart/2008/layout/AlternatingPictureCircle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84B7FE-C8A8-4FCD-A6B9-DB0E73FC1BDD}"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0A63DCED-1910-465F-8EF7-3901B83C381C}">
      <dgm:prSet phldrT="[Text]"/>
      <dgm:spPr/>
      <dgm:t>
        <a:bodyPr/>
        <a:lstStyle/>
        <a:p>
          <a:r>
            <a:rPr lang="en-US" b="0" dirty="0" smtClean="0">
              <a:latin typeface="Calibri" panose="020F0502020204030204" pitchFamily="34" charset="0"/>
              <a:cs typeface="Calibri" panose="020F0502020204030204" pitchFamily="34" charset="0"/>
            </a:rPr>
            <a:t>Providing nutritious items.</a:t>
          </a:r>
          <a:endParaRPr lang="en-US" b="0" dirty="0">
            <a:latin typeface="Calibri" panose="020F0502020204030204" pitchFamily="34" charset="0"/>
            <a:cs typeface="Calibri" panose="020F0502020204030204" pitchFamily="34" charset="0"/>
          </a:endParaRPr>
        </a:p>
      </dgm:t>
    </dgm:pt>
    <dgm:pt modelId="{11715510-2DC2-4532-B592-6891DC49EA56}" type="parTrans" cxnId="{1491F1AD-2C03-4430-9535-6A0519C0531F}">
      <dgm:prSet/>
      <dgm:spPr/>
      <dgm:t>
        <a:bodyPr/>
        <a:lstStyle/>
        <a:p>
          <a:endParaRPr lang="en-US" b="0">
            <a:latin typeface="Calibri" panose="020F0502020204030204" pitchFamily="34" charset="0"/>
            <a:cs typeface="Calibri" panose="020F0502020204030204" pitchFamily="34" charset="0"/>
          </a:endParaRPr>
        </a:p>
      </dgm:t>
    </dgm:pt>
    <dgm:pt modelId="{706BED41-F3B4-47AA-8975-69FC42849137}" type="sibTrans" cxnId="{1491F1AD-2C03-4430-9535-6A0519C0531F}">
      <dgm:prSet/>
      <dgm:spPr/>
      <dgm:t>
        <a:bodyPr/>
        <a:lstStyle/>
        <a:p>
          <a:endParaRPr lang="en-US" b="0">
            <a:latin typeface="Calibri" panose="020F0502020204030204" pitchFamily="34" charset="0"/>
            <a:cs typeface="Calibri" panose="020F0502020204030204" pitchFamily="34" charset="0"/>
          </a:endParaRPr>
        </a:p>
      </dgm:t>
    </dgm:pt>
    <dgm:pt modelId="{84332EA4-0529-4EC5-820E-47A2F93FB253}">
      <dgm:prSet phldrT="[Text]"/>
      <dgm:spPr/>
      <dgm:t>
        <a:bodyPr/>
        <a:lstStyle/>
        <a:p>
          <a:r>
            <a:rPr lang="en-US" b="0" dirty="0" smtClean="0">
              <a:latin typeface="Calibri" panose="020F0502020204030204" pitchFamily="34" charset="0"/>
              <a:cs typeface="Calibri" panose="020F0502020204030204" pitchFamily="34" charset="0"/>
            </a:rPr>
            <a:t>Development of School Nutrition Garden</a:t>
          </a:r>
          <a:endParaRPr lang="en-US" b="0" dirty="0">
            <a:latin typeface="Calibri" panose="020F0502020204030204" pitchFamily="34" charset="0"/>
            <a:cs typeface="Calibri" panose="020F0502020204030204" pitchFamily="34" charset="0"/>
          </a:endParaRPr>
        </a:p>
      </dgm:t>
    </dgm:pt>
    <dgm:pt modelId="{FB1107A5-C6D5-4288-80D1-7CACDBAA1FDB}" type="sibTrans" cxnId="{224B5F5C-55ED-49DF-A0C4-7913A4E7BAF9}">
      <dgm:prSet/>
      <dgm:spPr/>
      <dgm:t>
        <a:bodyPr/>
        <a:lstStyle/>
        <a:p>
          <a:endParaRPr lang="en-US" b="0">
            <a:latin typeface="Calibri" panose="020F0502020204030204" pitchFamily="34" charset="0"/>
            <a:cs typeface="Calibri" panose="020F0502020204030204" pitchFamily="34" charset="0"/>
          </a:endParaRPr>
        </a:p>
      </dgm:t>
    </dgm:pt>
    <dgm:pt modelId="{D1847FD9-E5BB-4C76-92DA-FC2FF6F53DF5}" type="parTrans" cxnId="{224B5F5C-55ED-49DF-A0C4-7913A4E7BAF9}">
      <dgm:prSet/>
      <dgm:spPr/>
      <dgm:t>
        <a:bodyPr/>
        <a:lstStyle/>
        <a:p>
          <a:endParaRPr lang="en-US" b="0">
            <a:latin typeface="Calibri" panose="020F0502020204030204" pitchFamily="34" charset="0"/>
            <a:cs typeface="Calibri" panose="020F0502020204030204" pitchFamily="34" charset="0"/>
          </a:endParaRPr>
        </a:p>
      </dgm:t>
    </dgm:pt>
    <dgm:pt modelId="{1B79D17D-5D03-4D24-AF26-C5818E978CD3}" type="pres">
      <dgm:prSet presAssocID="{8684B7FE-C8A8-4FCD-A6B9-DB0E73FC1BDD}" presName="Name0" presStyleCnt="0">
        <dgm:presLayoutVars>
          <dgm:chMax val="7"/>
          <dgm:chPref val="7"/>
          <dgm:dir/>
        </dgm:presLayoutVars>
      </dgm:prSet>
      <dgm:spPr/>
      <dgm:t>
        <a:bodyPr/>
        <a:lstStyle/>
        <a:p>
          <a:endParaRPr lang="en-US"/>
        </a:p>
      </dgm:t>
    </dgm:pt>
    <dgm:pt modelId="{3EBA4D0D-DB75-414C-AAFF-46E4AD84D127}" type="pres">
      <dgm:prSet presAssocID="{8684B7FE-C8A8-4FCD-A6B9-DB0E73FC1BDD}" presName="Name1" presStyleCnt="0"/>
      <dgm:spPr/>
    </dgm:pt>
    <dgm:pt modelId="{AB442D35-6EA4-48CA-96D6-63A1E59CBDB4}" type="pres">
      <dgm:prSet presAssocID="{8684B7FE-C8A8-4FCD-A6B9-DB0E73FC1BDD}" presName="cycle" presStyleCnt="0"/>
      <dgm:spPr/>
    </dgm:pt>
    <dgm:pt modelId="{B50C3661-DF25-4B62-AAFA-3FAF87232152}" type="pres">
      <dgm:prSet presAssocID="{8684B7FE-C8A8-4FCD-A6B9-DB0E73FC1BDD}" presName="srcNode" presStyleLbl="node1" presStyleIdx="0" presStyleCnt="2"/>
      <dgm:spPr/>
    </dgm:pt>
    <dgm:pt modelId="{1063F159-3CB1-45AE-B927-1D7A69BF74C8}" type="pres">
      <dgm:prSet presAssocID="{8684B7FE-C8A8-4FCD-A6B9-DB0E73FC1BDD}" presName="conn" presStyleLbl="parChTrans1D2" presStyleIdx="0" presStyleCnt="1"/>
      <dgm:spPr/>
      <dgm:t>
        <a:bodyPr/>
        <a:lstStyle/>
        <a:p>
          <a:endParaRPr lang="en-US"/>
        </a:p>
      </dgm:t>
    </dgm:pt>
    <dgm:pt modelId="{26795999-0701-4CB7-8E04-8B20B4206D7E}" type="pres">
      <dgm:prSet presAssocID="{8684B7FE-C8A8-4FCD-A6B9-DB0E73FC1BDD}" presName="extraNode" presStyleLbl="node1" presStyleIdx="0" presStyleCnt="2"/>
      <dgm:spPr/>
    </dgm:pt>
    <dgm:pt modelId="{9DF43A5A-E715-4FDB-BA19-080084D43614}" type="pres">
      <dgm:prSet presAssocID="{8684B7FE-C8A8-4FCD-A6B9-DB0E73FC1BDD}" presName="dstNode" presStyleLbl="node1" presStyleIdx="0" presStyleCnt="2"/>
      <dgm:spPr/>
    </dgm:pt>
    <dgm:pt modelId="{CD1E9D4E-ABE1-4ACA-8129-2D7934310E3B}" type="pres">
      <dgm:prSet presAssocID="{84332EA4-0529-4EC5-820E-47A2F93FB253}" presName="text_1" presStyleLbl="node1" presStyleIdx="0" presStyleCnt="2">
        <dgm:presLayoutVars>
          <dgm:bulletEnabled val="1"/>
        </dgm:presLayoutVars>
      </dgm:prSet>
      <dgm:spPr/>
      <dgm:t>
        <a:bodyPr/>
        <a:lstStyle/>
        <a:p>
          <a:endParaRPr lang="en-US"/>
        </a:p>
      </dgm:t>
    </dgm:pt>
    <dgm:pt modelId="{6662E547-2F35-4A2E-ADFB-FBBDA63523FC}" type="pres">
      <dgm:prSet presAssocID="{84332EA4-0529-4EC5-820E-47A2F93FB253}" presName="accent_1" presStyleCnt="0"/>
      <dgm:spPr/>
    </dgm:pt>
    <dgm:pt modelId="{2B6A313A-ECED-45A2-9A7D-5C65123101B4}" type="pres">
      <dgm:prSet presAssocID="{84332EA4-0529-4EC5-820E-47A2F93FB253}" presName="accentRepeatNode" presStyleLbl="solidFgAcc1" presStyleIdx="0" presStyleCnt="2"/>
      <dgm:spPr/>
    </dgm:pt>
    <dgm:pt modelId="{ECCEB822-FADA-42FC-9DC6-C3886AC4C472}" type="pres">
      <dgm:prSet presAssocID="{0A63DCED-1910-465F-8EF7-3901B83C381C}" presName="text_2" presStyleLbl="node1" presStyleIdx="1" presStyleCnt="2">
        <dgm:presLayoutVars>
          <dgm:bulletEnabled val="1"/>
        </dgm:presLayoutVars>
      </dgm:prSet>
      <dgm:spPr/>
      <dgm:t>
        <a:bodyPr/>
        <a:lstStyle/>
        <a:p>
          <a:endParaRPr lang="en-US"/>
        </a:p>
      </dgm:t>
    </dgm:pt>
    <dgm:pt modelId="{BB5DCD59-441A-4CC3-8223-489E9CF4ADDB}" type="pres">
      <dgm:prSet presAssocID="{0A63DCED-1910-465F-8EF7-3901B83C381C}" presName="accent_2" presStyleCnt="0"/>
      <dgm:spPr/>
    </dgm:pt>
    <dgm:pt modelId="{3462FD36-77BB-4B38-9A33-8502400A331C}" type="pres">
      <dgm:prSet presAssocID="{0A63DCED-1910-465F-8EF7-3901B83C381C}" presName="accentRepeatNode" presStyleLbl="solidFgAcc1" presStyleIdx="1" presStyleCnt="2"/>
      <dgm:spPr/>
    </dgm:pt>
  </dgm:ptLst>
  <dgm:cxnLst>
    <dgm:cxn modelId="{1491F1AD-2C03-4430-9535-6A0519C0531F}" srcId="{8684B7FE-C8A8-4FCD-A6B9-DB0E73FC1BDD}" destId="{0A63DCED-1910-465F-8EF7-3901B83C381C}" srcOrd="1" destOrd="0" parTransId="{11715510-2DC2-4532-B592-6891DC49EA56}" sibTransId="{706BED41-F3B4-47AA-8975-69FC42849137}"/>
    <dgm:cxn modelId="{2BEF2C98-D001-41A0-A2CC-B8A532978DF0}" type="presOf" srcId="{84332EA4-0529-4EC5-820E-47A2F93FB253}" destId="{CD1E9D4E-ABE1-4ACA-8129-2D7934310E3B}" srcOrd="0" destOrd="0" presId="urn:microsoft.com/office/officeart/2008/layout/VerticalCurvedList"/>
    <dgm:cxn modelId="{6438B36E-65E1-4016-B156-60010B37E4FC}" type="presOf" srcId="{FB1107A5-C6D5-4288-80D1-7CACDBAA1FDB}" destId="{1063F159-3CB1-45AE-B927-1D7A69BF74C8}" srcOrd="0" destOrd="0" presId="urn:microsoft.com/office/officeart/2008/layout/VerticalCurvedList"/>
    <dgm:cxn modelId="{E939FAE8-6132-4903-9F88-5A74695CB813}" type="presOf" srcId="{8684B7FE-C8A8-4FCD-A6B9-DB0E73FC1BDD}" destId="{1B79D17D-5D03-4D24-AF26-C5818E978CD3}" srcOrd="0" destOrd="0" presId="urn:microsoft.com/office/officeart/2008/layout/VerticalCurvedList"/>
    <dgm:cxn modelId="{224B5F5C-55ED-49DF-A0C4-7913A4E7BAF9}" srcId="{8684B7FE-C8A8-4FCD-A6B9-DB0E73FC1BDD}" destId="{84332EA4-0529-4EC5-820E-47A2F93FB253}" srcOrd="0" destOrd="0" parTransId="{D1847FD9-E5BB-4C76-92DA-FC2FF6F53DF5}" sibTransId="{FB1107A5-C6D5-4288-80D1-7CACDBAA1FDB}"/>
    <dgm:cxn modelId="{79048A4C-A22C-425C-BCBE-AB4EB75AB284}" type="presOf" srcId="{0A63DCED-1910-465F-8EF7-3901B83C381C}" destId="{ECCEB822-FADA-42FC-9DC6-C3886AC4C472}" srcOrd="0" destOrd="0" presId="urn:microsoft.com/office/officeart/2008/layout/VerticalCurvedList"/>
    <dgm:cxn modelId="{8B0CE377-0370-48DB-9198-72E338814110}" type="presParOf" srcId="{1B79D17D-5D03-4D24-AF26-C5818E978CD3}" destId="{3EBA4D0D-DB75-414C-AAFF-46E4AD84D127}" srcOrd="0" destOrd="0" presId="urn:microsoft.com/office/officeart/2008/layout/VerticalCurvedList"/>
    <dgm:cxn modelId="{3D616628-38A6-4A1D-A2C1-3828F7FFECD0}" type="presParOf" srcId="{3EBA4D0D-DB75-414C-AAFF-46E4AD84D127}" destId="{AB442D35-6EA4-48CA-96D6-63A1E59CBDB4}" srcOrd="0" destOrd="0" presId="urn:microsoft.com/office/officeart/2008/layout/VerticalCurvedList"/>
    <dgm:cxn modelId="{B4F1E6B2-466D-40D4-9CD6-D5429D68CFA2}" type="presParOf" srcId="{AB442D35-6EA4-48CA-96D6-63A1E59CBDB4}" destId="{B50C3661-DF25-4B62-AAFA-3FAF87232152}" srcOrd="0" destOrd="0" presId="urn:microsoft.com/office/officeart/2008/layout/VerticalCurvedList"/>
    <dgm:cxn modelId="{E4465737-B277-4A85-82CD-67E6435FE743}" type="presParOf" srcId="{AB442D35-6EA4-48CA-96D6-63A1E59CBDB4}" destId="{1063F159-3CB1-45AE-B927-1D7A69BF74C8}" srcOrd="1" destOrd="0" presId="urn:microsoft.com/office/officeart/2008/layout/VerticalCurvedList"/>
    <dgm:cxn modelId="{A63534C0-7A37-474D-82B8-94E517DB1707}" type="presParOf" srcId="{AB442D35-6EA4-48CA-96D6-63A1E59CBDB4}" destId="{26795999-0701-4CB7-8E04-8B20B4206D7E}" srcOrd="2" destOrd="0" presId="urn:microsoft.com/office/officeart/2008/layout/VerticalCurvedList"/>
    <dgm:cxn modelId="{4DDCA99C-4109-4C4C-883C-C17F2F635852}" type="presParOf" srcId="{AB442D35-6EA4-48CA-96D6-63A1E59CBDB4}" destId="{9DF43A5A-E715-4FDB-BA19-080084D43614}" srcOrd="3" destOrd="0" presId="urn:microsoft.com/office/officeart/2008/layout/VerticalCurvedList"/>
    <dgm:cxn modelId="{52ABF227-C507-4195-9B83-E65F0BC5782C}" type="presParOf" srcId="{3EBA4D0D-DB75-414C-AAFF-46E4AD84D127}" destId="{CD1E9D4E-ABE1-4ACA-8129-2D7934310E3B}" srcOrd="1" destOrd="0" presId="urn:microsoft.com/office/officeart/2008/layout/VerticalCurvedList"/>
    <dgm:cxn modelId="{1C4A5B2E-DF9E-4FE4-8278-2187D69871AA}" type="presParOf" srcId="{3EBA4D0D-DB75-414C-AAFF-46E4AD84D127}" destId="{6662E547-2F35-4A2E-ADFB-FBBDA63523FC}" srcOrd="2" destOrd="0" presId="urn:microsoft.com/office/officeart/2008/layout/VerticalCurvedList"/>
    <dgm:cxn modelId="{AB071869-A960-4B0E-B0B4-0A8D2AD43AC6}" type="presParOf" srcId="{6662E547-2F35-4A2E-ADFB-FBBDA63523FC}" destId="{2B6A313A-ECED-45A2-9A7D-5C65123101B4}" srcOrd="0" destOrd="0" presId="urn:microsoft.com/office/officeart/2008/layout/VerticalCurvedList"/>
    <dgm:cxn modelId="{6907F3F6-D2FE-461E-83E1-6556CE703AFC}" type="presParOf" srcId="{3EBA4D0D-DB75-414C-AAFF-46E4AD84D127}" destId="{ECCEB822-FADA-42FC-9DC6-C3886AC4C472}" srcOrd="3" destOrd="0" presId="urn:microsoft.com/office/officeart/2008/layout/VerticalCurvedList"/>
    <dgm:cxn modelId="{F50B473B-C1A0-4D11-93C1-31BBC10A475D}" type="presParOf" srcId="{3EBA4D0D-DB75-414C-AAFF-46E4AD84D127}" destId="{BB5DCD59-441A-4CC3-8223-489E9CF4ADDB}" srcOrd="4" destOrd="0" presId="urn:microsoft.com/office/officeart/2008/layout/VerticalCurvedList"/>
    <dgm:cxn modelId="{8D743E98-C314-4594-BCDA-EDA33CA752BA}" type="presParOf" srcId="{BB5DCD59-441A-4CC3-8223-489E9CF4ADDB}" destId="{3462FD36-77BB-4B38-9A33-8502400A331C}" srcOrd="0" destOrd="0" presId="urn:microsoft.com/office/officeart/2008/layout/VerticalCurv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EA2642E-2A33-4190-8124-346A8CFA7231}">
      <dsp:nvSpPr>
        <dsp:cNvPr id="0" name=""/>
        <dsp:cNvSpPr/>
      </dsp:nvSpPr>
      <dsp:spPr>
        <a:xfrm>
          <a:off x="3010495" y="975"/>
          <a:ext cx="1903809" cy="1237476"/>
        </a:xfrm>
        <a:prstGeom prst="round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Calibri" panose="020F0502020204030204" pitchFamily="34" charset="0"/>
              <a:cs typeface="Calibri" panose="020F0502020204030204" pitchFamily="34" charset="0"/>
            </a:rPr>
            <a:t>School Nutrition Garden</a:t>
          </a:r>
          <a:endParaRPr lang="en-US" sz="1600" kern="1200" dirty="0">
            <a:latin typeface="Calibri" panose="020F0502020204030204" pitchFamily="34" charset="0"/>
            <a:cs typeface="Calibri" panose="020F0502020204030204" pitchFamily="34" charset="0"/>
          </a:endParaRPr>
        </a:p>
      </dsp:txBody>
      <dsp:txXfrm>
        <a:off x="3010495" y="975"/>
        <a:ext cx="1903809" cy="1237476"/>
      </dsp:txXfrm>
    </dsp:sp>
    <dsp:sp modelId="{791FC0C6-E81C-4C30-BA68-FBA12DC80897}">
      <dsp:nvSpPr>
        <dsp:cNvPr id="0" name=""/>
        <dsp:cNvSpPr/>
      </dsp:nvSpPr>
      <dsp:spPr>
        <a:xfrm>
          <a:off x="1491372" y="619713"/>
          <a:ext cx="4942054" cy="4942054"/>
        </a:xfrm>
        <a:custGeom>
          <a:avLst/>
          <a:gdLst/>
          <a:ahLst/>
          <a:cxnLst/>
          <a:rect l="0" t="0" r="0" b="0"/>
          <a:pathLst>
            <a:path>
              <a:moveTo>
                <a:pt x="3677656" y="314636"/>
              </a:moveTo>
              <a:arcTo wR="2471027" hR="2471027" stAng="17953776" swAng="1210997"/>
            </a:path>
          </a:pathLst>
        </a:custGeom>
        <a:noFill/>
        <a:ln w="1587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A65662C-D0EE-421D-96E1-75CC5A023286}">
      <dsp:nvSpPr>
        <dsp:cNvPr id="0" name=""/>
        <dsp:cNvSpPr/>
      </dsp:nvSpPr>
      <dsp:spPr>
        <a:xfrm>
          <a:off x="5360581" y="1708413"/>
          <a:ext cx="1903809" cy="1237476"/>
        </a:xfrm>
        <a:prstGeom prst="roundRect">
          <a:avLst/>
        </a:prstGeom>
        <a:solidFill>
          <a:schemeClr val="accent3">
            <a:hueOff val="2748500"/>
            <a:satOff val="-1986"/>
            <a:lumOff val="735"/>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Calibri" panose="020F0502020204030204" pitchFamily="34" charset="0"/>
              <a:cs typeface="Calibri" panose="020F0502020204030204" pitchFamily="34" charset="0"/>
            </a:rPr>
            <a:t>Multi tap Hand Washing Facility</a:t>
          </a:r>
          <a:endParaRPr lang="en-US" sz="1600" kern="1200" dirty="0">
            <a:latin typeface="Calibri" panose="020F0502020204030204" pitchFamily="34" charset="0"/>
            <a:cs typeface="Calibri" panose="020F0502020204030204" pitchFamily="34" charset="0"/>
          </a:endParaRPr>
        </a:p>
      </dsp:txBody>
      <dsp:txXfrm>
        <a:off x="5360581" y="1708413"/>
        <a:ext cx="1903809" cy="1237476"/>
      </dsp:txXfrm>
    </dsp:sp>
    <dsp:sp modelId="{F2222F46-DE2D-4987-9CD7-A38D006FEC15}">
      <dsp:nvSpPr>
        <dsp:cNvPr id="0" name=""/>
        <dsp:cNvSpPr/>
      </dsp:nvSpPr>
      <dsp:spPr>
        <a:xfrm>
          <a:off x="1546150" y="1011732"/>
          <a:ext cx="4942054" cy="4942054"/>
        </a:xfrm>
        <a:custGeom>
          <a:avLst/>
          <a:gdLst/>
          <a:ahLst/>
          <a:cxnLst/>
          <a:rect l="0" t="0" r="0" b="0"/>
          <a:pathLst>
            <a:path>
              <a:moveTo>
                <a:pt x="4929299" y="2220285"/>
              </a:moveTo>
              <a:arcTo wR="2471027" hR="2471027" stAng="21250561" swAng="1240542"/>
            </a:path>
          </a:pathLst>
        </a:custGeom>
        <a:noFill/>
        <a:ln w="15875" cap="flat" cmpd="sng" algn="ctr">
          <a:solidFill>
            <a:schemeClr val="accent3">
              <a:hueOff val="2748500"/>
              <a:satOff val="-1986"/>
              <a:lumOff val="73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2CD7FCF-2929-4E1F-B50B-65242D10C582}">
      <dsp:nvSpPr>
        <dsp:cNvPr id="0" name=""/>
        <dsp:cNvSpPr/>
      </dsp:nvSpPr>
      <dsp:spPr>
        <a:xfrm>
          <a:off x="4670100" y="4391451"/>
          <a:ext cx="2348939" cy="1237476"/>
        </a:xfrm>
        <a:prstGeom prst="roundRect">
          <a:avLst/>
        </a:prstGeom>
        <a:solidFill>
          <a:schemeClr val="accent3">
            <a:hueOff val="5497000"/>
            <a:satOff val="-3971"/>
            <a:lumOff val="1471"/>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Calibri" pitchFamily="34" charset="0"/>
              <a:cs typeface="Calibri" pitchFamily="34" charset="0"/>
            </a:rPr>
            <a:t>MDM Calendar  as Information Education  Communication   (IEC)  Material </a:t>
          </a:r>
          <a:endParaRPr lang="en-US" sz="1400" kern="1200" dirty="0">
            <a:latin typeface="Calibri" pitchFamily="34" charset="0"/>
            <a:cs typeface="Calibri" pitchFamily="34" charset="0"/>
          </a:endParaRPr>
        </a:p>
      </dsp:txBody>
      <dsp:txXfrm>
        <a:off x="4670100" y="4391451"/>
        <a:ext cx="2348939" cy="1237476"/>
      </dsp:txXfrm>
    </dsp:sp>
    <dsp:sp modelId="{301D6484-FB65-49D6-AE5D-0D8C39597ED8}">
      <dsp:nvSpPr>
        <dsp:cNvPr id="0" name=""/>
        <dsp:cNvSpPr/>
      </dsp:nvSpPr>
      <dsp:spPr>
        <a:xfrm>
          <a:off x="1520083" y="840239"/>
          <a:ext cx="4942054" cy="4942054"/>
        </a:xfrm>
        <a:custGeom>
          <a:avLst/>
          <a:gdLst/>
          <a:ahLst/>
          <a:cxnLst/>
          <a:rect l="0" t="0" r="0" b="0"/>
          <a:pathLst>
            <a:path>
              <a:moveTo>
                <a:pt x="3001206" y="4884506"/>
              </a:moveTo>
              <a:arcTo wR="2471027" hR="2471027" stAng="4656623" swAng="1472207"/>
            </a:path>
          </a:pathLst>
        </a:custGeom>
        <a:noFill/>
        <a:ln w="15875" cap="flat" cmpd="sng" algn="ctr">
          <a:solidFill>
            <a:schemeClr val="accent3">
              <a:hueOff val="5497000"/>
              <a:satOff val="-3971"/>
              <a:lumOff val="147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5C17FB2-B6A0-4D5C-88D4-66593DFB36AE}">
      <dsp:nvSpPr>
        <dsp:cNvPr id="0" name=""/>
        <dsp:cNvSpPr/>
      </dsp:nvSpPr>
      <dsp:spPr>
        <a:xfrm>
          <a:off x="1240133" y="4471102"/>
          <a:ext cx="1903809" cy="1237476"/>
        </a:xfrm>
        <a:prstGeom prst="roundRect">
          <a:avLst/>
        </a:prstGeom>
        <a:solidFill>
          <a:schemeClr val="accent3">
            <a:hueOff val="8245499"/>
            <a:satOff val="-5957"/>
            <a:lumOff val="2206"/>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Calibri" pitchFamily="34" charset="0"/>
              <a:cs typeface="Calibri" pitchFamily="34" charset="0"/>
            </a:rPr>
            <a:t>Sampriti</a:t>
          </a:r>
          <a:r>
            <a:rPr lang="en-US" sz="1600" kern="1200" dirty="0" smtClean="0">
              <a:latin typeface="Calibri" pitchFamily="34" charset="0"/>
              <a:cs typeface="Calibri" pitchFamily="34" charset="0"/>
            </a:rPr>
            <a:t> </a:t>
          </a:r>
          <a:r>
            <a:rPr lang="en-US" sz="1600" kern="1200" dirty="0" err="1" smtClean="0">
              <a:latin typeface="Calibri" pitchFamily="34" charset="0"/>
              <a:cs typeface="Calibri" pitchFamily="34" charset="0"/>
            </a:rPr>
            <a:t>Bhoja</a:t>
          </a:r>
          <a:r>
            <a:rPr lang="en-US" sz="1600" kern="1200" dirty="0" err="1" smtClean="0"/>
            <a:t>n</a:t>
          </a:r>
          <a:r>
            <a:rPr lang="en-US" sz="1600" kern="1200" dirty="0" smtClean="0"/>
            <a:t> </a:t>
          </a:r>
          <a:endParaRPr lang="en-US" sz="1600" kern="1200" dirty="0"/>
        </a:p>
      </dsp:txBody>
      <dsp:txXfrm>
        <a:off x="1240133" y="4471102"/>
        <a:ext cx="1903809" cy="1237476"/>
      </dsp:txXfrm>
    </dsp:sp>
    <dsp:sp modelId="{4BAD4FA9-4986-4C6D-9C4D-5E17A783BDB5}">
      <dsp:nvSpPr>
        <dsp:cNvPr id="0" name=""/>
        <dsp:cNvSpPr/>
      </dsp:nvSpPr>
      <dsp:spPr>
        <a:xfrm>
          <a:off x="1447365" y="960823"/>
          <a:ext cx="4942054" cy="4942054"/>
        </a:xfrm>
        <a:custGeom>
          <a:avLst/>
          <a:gdLst/>
          <a:ahLst/>
          <a:cxnLst/>
          <a:rect l="0" t="0" r="0" b="0"/>
          <a:pathLst>
            <a:path>
              <a:moveTo>
                <a:pt x="117608" y="3224284"/>
              </a:moveTo>
              <a:arcTo wR="2471027" hR="2471027" stAng="9735104" swAng="1318055"/>
            </a:path>
          </a:pathLst>
        </a:custGeom>
        <a:noFill/>
        <a:ln w="15875" cap="flat" cmpd="sng" algn="ctr">
          <a:solidFill>
            <a:schemeClr val="accent3">
              <a:hueOff val="8245499"/>
              <a:satOff val="-5957"/>
              <a:lumOff val="2206"/>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977673F-339C-4B99-81B4-BA042611A5FE}">
      <dsp:nvSpPr>
        <dsp:cNvPr id="0" name=""/>
        <dsp:cNvSpPr/>
      </dsp:nvSpPr>
      <dsp:spPr>
        <a:xfrm>
          <a:off x="660408" y="1708413"/>
          <a:ext cx="1903809" cy="1237476"/>
        </a:xfrm>
        <a:prstGeom prst="roundRect">
          <a:avLst/>
        </a:prstGeom>
        <a:solidFill>
          <a:schemeClr val="accent3">
            <a:hueOff val="10993999"/>
            <a:satOff val="-7943"/>
            <a:lumOff val="2941"/>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Calibri" pitchFamily="34" charset="0"/>
              <a:cs typeface="Calibri" pitchFamily="34" charset="0"/>
            </a:rPr>
            <a:t>Guideline on Food  Safety and Hygiene for Kitchen </a:t>
          </a:r>
          <a:endParaRPr lang="en-US" sz="1600" kern="1200" dirty="0">
            <a:latin typeface="Calibri" pitchFamily="34" charset="0"/>
            <a:cs typeface="Calibri" pitchFamily="34" charset="0"/>
          </a:endParaRPr>
        </a:p>
      </dsp:txBody>
      <dsp:txXfrm>
        <a:off x="660408" y="1708413"/>
        <a:ext cx="1903809" cy="1237476"/>
      </dsp:txXfrm>
    </dsp:sp>
    <dsp:sp modelId="{21E1CE82-CD86-4B9C-B91A-236D66423E0D}">
      <dsp:nvSpPr>
        <dsp:cNvPr id="0" name=""/>
        <dsp:cNvSpPr/>
      </dsp:nvSpPr>
      <dsp:spPr>
        <a:xfrm>
          <a:off x="1491372" y="619713"/>
          <a:ext cx="4942054" cy="4942054"/>
        </a:xfrm>
        <a:custGeom>
          <a:avLst/>
          <a:gdLst/>
          <a:ahLst/>
          <a:cxnLst/>
          <a:rect l="0" t="0" r="0" b="0"/>
          <a:pathLst>
            <a:path>
              <a:moveTo>
                <a:pt x="594485" y="863368"/>
              </a:moveTo>
              <a:arcTo wR="2471027" hR="2471027" stAng="13235226" swAng="1210997"/>
            </a:path>
          </a:pathLst>
        </a:custGeom>
        <a:noFill/>
        <a:ln w="15875" cap="flat" cmpd="sng" algn="ctr">
          <a:solidFill>
            <a:schemeClr val="accent3">
              <a:hueOff val="10993999"/>
              <a:satOff val="-7943"/>
              <a:lumOff val="2941"/>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25A632C-E2D8-4E18-B230-43C169A2C0B0}" type="datetimeFigureOut">
              <a:rPr lang="en-US" smtClean="0"/>
              <a:pPr/>
              <a:t>6/10/2019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FB9388-B07E-415B-A9AB-B03B4F4CC904}"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E24039-4673-4701-A24C-27277A94A9D5}" type="datetimeFigureOut">
              <a:rPr lang="en-US" smtClean="0"/>
              <a:pPr/>
              <a:t>6/10/2019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09B14-7BA7-48AD-955C-8A01A6F27A54}" type="slidenum">
              <a:rPr lang="en-US" smtClean="0"/>
              <a:pPr/>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24039-4673-4701-A24C-27277A94A9D5}" type="datetimeFigureOut">
              <a:rPr lang="en-US" smtClean="0"/>
              <a:pPr/>
              <a:t>6/10/2019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09B14-7BA7-48AD-955C-8A01A6F27A5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24039-4673-4701-A24C-27277A94A9D5}" type="datetimeFigureOut">
              <a:rPr lang="en-US" smtClean="0"/>
              <a:pPr/>
              <a:t>6/10/2019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09B14-7BA7-48AD-955C-8A01A6F27A5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24039-4673-4701-A24C-27277A94A9D5}" type="datetimeFigureOut">
              <a:rPr lang="en-US" smtClean="0"/>
              <a:pPr/>
              <a:t>6/10/2019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09B14-7BA7-48AD-955C-8A01A6F27A5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E24039-4673-4701-A24C-27277A94A9D5}" type="datetimeFigureOut">
              <a:rPr lang="en-US" smtClean="0"/>
              <a:pPr/>
              <a:t>6/10/2019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09B14-7BA7-48AD-955C-8A01A6F27A54}" type="slidenum">
              <a:rPr lang="en-US" smtClean="0"/>
              <a:pPr/>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E24039-4673-4701-A24C-27277A94A9D5}" type="datetimeFigureOut">
              <a:rPr lang="en-US" smtClean="0"/>
              <a:pPr/>
              <a:t>6/10/2019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509B14-7BA7-48AD-955C-8A01A6F27A5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E24039-4673-4701-A24C-27277A94A9D5}" type="datetimeFigureOut">
              <a:rPr lang="en-US" smtClean="0"/>
              <a:pPr/>
              <a:t>6/10/2019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509B14-7BA7-48AD-955C-8A01A6F27A54}" type="slidenum">
              <a:rPr lang="en-US" smtClean="0"/>
              <a:pPr/>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5E24039-4673-4701-A24C-27277A94A9D5}" type="datetimeFigureOut">
              <a:rPr lang="en-US" smtClean="0"/>
              <a:pPr/>
              <a:t>6/10/2019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509B14-7BA7-48AD-955C-8A01A6F27A5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E24039-4673-4701-A24C-27277A94A9D5}" type="datetimeFigureOut">
              <a:rPr lang="en-US" smtClean="0"/>
              <a:pPr/>
              <a:t>6/10/2019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509B14-7BA7-48AD-955C-8A01A6F27A5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24039-4673-4701-A24C-27277A94A9D5}" type="datetimeFigureOut">
              <a:rPr lang="en-US" smtClean="0"/>
              <a:pPr/>
              <a:t>6/10/2019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509B14-7BA7-48AD-955C-8A01A6F27A54}" type="slidenum">
              <a:rPr lang="en-US" smtClean="0"/>
              <a:pPr/>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24039-4673-4701-A24C-27277A94A9D5}" type="datetimeFigureOut">
              <a:rPr lang="en-US" smtClean="0"/>
              <a:pPr/>
              <a:t>6/10/2019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509B14-7BA7-48AD-955C-8A01A6F27A5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duotone>
              <a:schemeClr val="bg1">
                <a:shade val="20000"/>
                <a:satMod val="350000"/>
                <a:lumMod val="125000"/>
              </a:schemeClr>
              <a:schemeClr val="bg1">
                <a:tint val="90000"/>
                <a:satMod val="250000"/>
              </a:schemeClr>
            </a:duotone>
            <a:extLst>
              <a:ext uri="{BEBA8EAE-BF5A-486C-A8C5-ECC9F3942E4B}">
                <a14:imgProps xmlns="" xmlns:a14="http://schemas.microsoft.com/office/drawing/2010/main">
                  <a14:imgLayer r:embed="rId14">
                    <a14:imgEffect>
                      <a14:artisticMosiaicBubbles/>
                    </a14:imgEffect>
                    <a14:imgEffect>
                      <a14:sharpenSoften amount="5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55E24039-4673-4701-A24C-27277A94A9D5}" type="datetimeFigureOut">
              <a:rPr lang="en-US" smtClean="0"/>
              <a:pPr/>
              <a:t>6/10/2019</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03509B14-7BA7-48AD-955C-8A01A6F27A54}" type="slidenum">
              <a:rPr lang="en-US" smtClean="0"/>
              <a:pPr/>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07/relationships/hdphoto" Target="../media/hdphoto1.wdp"/><Relationship Id="rId7" Type="http://schemas.openxmlformats.org/officeDocument/2006/relationships/diagramQuickStyle" Target="../diagrams/quickStyle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Link%20files%20(BPs).pptx" TargetMode="Externa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 Id="rId14" Type="http://schemas.microsoft.com/office/2007/relationships/hdphoto" Target="../media/hdphoto1.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14400"/>
            <a:ext cx="6734280" cy="1219200"/>
          </a:xfrm>
        </p:spPr>
        <p:txBody>
          <a:bodyPr/>
          <a:lstStyle/>
          <a:p>
            <a:r>
              <a:rPr lang="en-US" sz="1600" b="1" dirty="0">
                <a:solidFill>
                  <a:srgbClr val="0070C0"/>
                </a:solidFill>
                <a:latin typeface="Calibri" panose="020F0502020204030204" pitchFamily="34" charset="0"/>
                <a:ea typeface="+mn-ea"/>
                <a:cs typeface="Calibri" panose="020F0502020204030204" pitchFamily="34" charset="0"/>
              </a:rPr>
              <a:t>A </a:t>
            </a:r>
            <a:r>
              <a:rPr lang="en-US" sz="1600" b="1" dirty="0" smtClean="0">
                <a:solidFill>
                  <a:srgbClr val="0070C0"/>
                </a:solidFill>
                <a:latin typeface="Calibri" panose="020F0502020204030204" pitchFamily="34" charset="0"/>
                <a:ea typeface="+mn-ea"/>
                <a:cs typeface="Calibri" panose="020F0502020204030204" pitchFamily="34" charset="0"/>
              </a:rPr>
              <a:t>brief  </a:t>
            </a:r>
            <a:r>
              <a:rPr lang="en-US" sz="1600" b="1" dirty="0">
                <a:solidFill>
                  <a:srgbClr val="0070C0"/>
                </a:solidFill>
                <a:latin typeface="Calibri" panose="020F0502020204030204" pitchFamily="34" charset="0"/>
                <a:ea typeface="+mn-ea"/>
                <a:cs typeface="Calibri" panose="020F0502020204030204" pitchFamily="34" charset="0"/>
              </a:rPr>
              <a:t>presentation </a:t>
            </a:r>
            <a:r>
              <a:rPr lang="en-US" sz="1600" b="1" dirty="0" smtClean="0">
                <a:solidFill>
                  <a:srgbClr val="0070C0"/>
                </a:solidFill>
                <a:latin typeface="Calibri" panose="020F0502020204030204" pitchFamily="34" charset="0"/>
                <a:ea typeface="+mn-ea"/>
                <a:cs typeface="Calibri" panose="020F0502020204030204" pitchFamily="34" charset="0"/>
              </a:rPr>
              <a:t>on </a:t>
            </a:r>
            <a:r>
              <a:rPr lang="en-US" sz="4000" b="1" dirty="0" smtClean="0">
                <a:solidFill>
                  <a:srgbClr val="FF0000"/>
                </a:solidFill>
                <a:latin typeface="Calibri" panose="020F0502020204030204" pitchFamily="34" charset="0"/>
                <a:ea typeface="+mn-ea"/>
                <a:cs typeface="Calibri" panose="020F0502020204030204" pitchFamily="34" charset="0"/>
              </a:rPr>
              <a:t/>
            </a:r>
            <a:br>
              <a:rPr lang="en-US" sz="4000" b="1" dirty="0" smtClean="0">
                <a:solidFill>
                  <a:srgbClr val="FF0000"/>
                </a:solidFill>
                <a:latin typeface="Calibri" panose="020F0502020204030204" pitchFamily="34" charset="0"/>
                <a:ea typeface="+mn-ea"/>
                <a:cs typeface="Calibri" panose="020F0502020204030204" pitchFamily="34" charset="0"/>
              </a:rPr>
            </a:br>
            <a:r>
              <a:rPr lang="en-US" sz="3200" b="1" dirty="0" smtClean="0">
                <a:solidFill>
                  <a:srgbClr val="FF0000"/>
                </a:solidFill>
                <a:latin typeface="Calibri" panose="020F0502020204030204" pitchFamily="34" charset="0"/>
                <a:ea typeface="+mn-ea"/>
                <a:cs typeface="Calibri" panose="020F0502020204030204" pitchFamily="34" charset="0"/>
              </a:rPr>
              <a:t>Best Practices</a:t>
            </a:r>
            <a:r>
              <a:rPr lang="en-US" sz="4000" b="1" dirty="0" smtClean="0">
                <a:solidFill>
                  <a:srgbClr val="FF0000"/>
                </a:solidFill>
                <a:latin typeface="Calibri" panose="020F0502020204030204" pitchFamily="34" charset="0"/>
                <a:ea typeface="+mn-ea"/>
                <a:cs typeface="Calibri" panose="020F0502020204030204" pitchFamily="34" charset="0"/>
              </a:rPr>
              <a:t/>
            </a:r>
            <a:br>
              <a:rPr lang="en-US" sz="4000" b="1" dirty="0" smtClean="0">
                <a:solidFill>
                  <a:srgbClr val="FF0000"/>
                </a:solidFill>
                <a:latin typeface="Calibri" panose="020F0502020204030204" pitchFamily="34" charset="0"/>
                <a:ea typeface="+mn-ea"/>
                <a:cs typeface="Calibri" panose="020F0502020204030204" pitchFamily="34" charset="0"/>
              </a:rPr>
            </a:br>
            <a:r>
              <a:rPr lang="en-US" sz="2400" b="1" dirty="0" smtClean="0">
                <a:solidFill>
                  <a:srgbClr val="0070C0"/>
                </a:solidFill>
                <a:latin typeface="Calibri" panose="020F0502020204030204" pitchFamily="34" charset="0"/>
                <a:ea typeface="+mn-ea"/>
                <a:cs typeface="Calibri" panose="020F0502020204030204" pitchFamily="34" charset="0"/>
              </a:rPr>
              <a:t>under Mid-Day-Meal Scheme (MDMS), Assam </a:t>
            </a:r>
            <a:endParaRPr lang="en-US" sz="2400" b="1" dirty="0">
              <a:solidFill>
                <a:srgbClr val="0070C0"/>
              </a:solidFill>
              <a:latin typeface="Calibri" panose="020F0502020204030204" pitchFamily="34" charset="0"/>
              <a:ea typeface="+mn-ea"/>
              <a:cs typeface="Calibri" panose="020F0502020204030204" pitchFamily="34" charset="0"/>
            </a:endParaRPr>
          </a:p>
        </p:txBody>
      </p:sp>
      <p:grpSp>
        <p:nvGrpSpPr>
          <p:cNvPr id="6" name="Group 5"/>
          <p:cNvGrpSpPr/>
          <p:nvPr/>
        </p:nvGrpSpPr>
        <p:grpSpPr>
          <a:xfrm>
            <a:off x="76200" y="3352800"/>
            <a:ext cx="8915400" cy="2604158"/>
            <a:chOff x="586855" y="3276600"/>
            <a:chExt cx="7947545" cy="2362200"/>
          </a:xfrm>
        </p:grpSpPr>
        <p:pic>
          <p:nvPicPr>
            <p:cNvPr id="1026" name="Picture 2" descr="C:\Users\Acer\Desktop\PPT for PAB_MDM\PPT Photo kkk\IMG-20190606-WA000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86855" y="3276600"/>
              <a:ext cx="4061345" cy="23622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27" name="Picture 3" descr="C:\Users\Acer\Desktop\PPT for PAB_MDM\PPT Photo kkk\IMG-20190606-WA000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48982" y="3276600"/>
              <a:ext cx="4085418" cy="23622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grpSp>
      <p:pic>
        <p:nvPicPr>
          <p:cNvPr id="1028" name="Picture 4" descr="C:\Users\Acer\Desktop\PPT for PAB_MDM\PPT Photo kkk\IMG-20190606-WA0002.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9356" t="4447"/>
          <a:stretch/>
        </p:blipFill>
        <p:spPr bwMode="auto">
          <a:xfrm>
            <a:off x="5943600" y="457200"/>
            <a:ext cx="3200399" cy="2895601"/>
          </a:xfrm>
          <a:prstGeom prst="ellipse">
            <a:avLst/>
          </a:prstGeom>
          <a:ln>
            <a:solidFill>
              <a:schemeClr val="accent1">
                <a:lumMod val="20000"/>
                <a:lumOff val="80000"/>
              </a:schemeClr>
            </a:solid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421246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PAB_MDM\Multi Tap Handwashing Facility\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3636" y="457200"/>
            <a:ext cx="4032164" cy="257245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5123" name="Picture 3" descr="J:\PAB_MDM\Multi Tap Handwashing Facility\DSC02019.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7725"/>
          <a:stretch/>
        </p:blipFill>
        <p:spPr bwMode="auto">
          <a:xfrm>
            <a:off x="4550569" y="2998348"/>
            <a:ext cx="4212431" cy="303368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25460479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PAB_MDM\Multi Tap Handwashing Facility\PHOTO-2018-12-29-16-03-1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8734" y="3505201"/>
            <a:ext cx="4199466" cy="23622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6147" name="Picture 3" descr="J:\PAB_MDM\Multi Tap Handwashing Facility\Picture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4600" y="838201"/>
            <a:ext cx="2168856" cy="24384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6148" name="Picture 4" descr="J:\PAB_MDM\Multi Tap Handwashing Facility\Picture7.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8600" y="838200"/>
            <a:ext cx="2094353" cy="24384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6149" name="Picture 5" descr="J:\PAB_MDM\Multi Tap Handwashing Facility\Picture3.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936066" y="3505201"/>
            <a:ext cx="3674534" cy="23622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6150" name="Picture 6" descr="J:\PAB_MDM\Multi Tap Handwashing Facility\Picture9.jp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4740" b="8224"/>
          <a:stretch/>
        </p:blipFill>
        <p:spPr bwMode="auto">
          <a:xfrm>
            <a:off x="4876800" y="857250"/>
            <a:ext cx="1674284" cy="241935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6151" name="Picture 7" descr="J:\PAB_MDM\Multi Tap Handwashing Facility\Picture6.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773333" y="808781"/>
            <a:ext cx="1989667" cy="244877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33439557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 xmlns:p14="http://schemas.microsoft.com/office/powerpoint/2010/main" val="989469716"/>
              </p:ext>
            </p:extLst>
          </p:nvPr>
        </p:nvGraphicFramePr>
        <p:xfrm>
          <a:off x="914400" y="1524000"/>
          <a:ext cx="7543800" cy="4572000"/>
        </p:xfrm>
        <a:graphic>
          <a:graphicData uri="http://schemas.openxmlformats.org/drawingml/2006/table">
            <a:tbl>
              <a:tblPr firstRow="1" firstCol="1" lastRow="1" lastCol="1" bandRow="1" bandCol="1">
                <a:tableStyleId>{2D5ABB26-0587-4C30-8999-92F81FD0307C}</a:tableStyleId>
              </a:tblPr>
              <a:tblGrid>
                <a:gridCol w="7543800"/>
              </a:tblGrid>
              <a:tr h="2430780">
                <a:tc>
                  <a:txBody>
                    <a:bodyPr/>
                    <a:lstStyle/>
                    <a:p>
                      <a:pPr marL="342900" marR="0" lvl="0" indent="-342900" algn="just">
                        <a:spcBef>
                          <a:spcPts val="0"/>
                        </a:spcBef>
                        <a:spcAft>
                          <a:spcPts val="0"/>
                        </a:spcAft>
                        <a:buFont typeface="Wingdings"/>
                        <a:buChar char=""/>
                        <a:tabLst>
                          <a:tab pos="228600" algn="l"/>
                        </a:tabLst>
                      </a:pPr>
                      <a:endParaRPr lang="en-US" sz="2000" dirty="0" smtClean="0">
                        <a:effectLst/>
                        <a:latin typeface="Calibri" panose="020F0502020204030204" pitchFamily="34" charset="0"/>
                        <a:cs typeface="Calibri" panose="020F0502020204030204" pitchFamily="34" charset="0"/>
                      </a:endParaRPr>
                    </a:p>
                    <a:p>
                      <a:pPr marL="342900" marR="0" lvl="0" indent="-342900" algn="just">
                        <a:spcBef>
                          <a:spcPts val="0"/>
                        </a:spcBef>
                        <a:spcAft>
                          <a:spcPts val="0"/>
                        </a:spcAft>
                        <a:buFont typeface="Wingdings"/>
                        <a:buChar char=""/>
                        <a:tabLst>
                          <a:tab pos="228600" algn="l"/>
                        </a:tabLst>
                      </a:pPr>
                      <a:r>
                        <a:rPr lang="en-US" sz="2000" dirty="0" smtClean="0">
                          <a:effectLst/>
                          <a:latin typeface="Calibri" panose="020F0502020204030204" pitchFamily="34" charset="0"/>
                          <a:cs typeface="Calibri" panose="020F0502020204030204" pitchFamily="34" charset="0"/>
                        </a:rPr>
                        <a:t>State </a:t>
                      </a:r>
                      <a:r>
                        <a:rPr lang="en-US" sz="2000" dirty="0">
                          <a:effectLst/>
                          <a:latin typeface="Calibri" panose="020F0502020204030204" pitchFamily="34" charset="0"/>
                          <a:cs typeface="Calibri" panose="020F0502020204030204" pitchFamily="34" charset="0"/>
                        </a:rPr>
                        <a:t>has provided MDM calendar as IEC material to all schools and offices of Education Department and district administration</a:t>
                      </a:r>
                      <a:r>
                        <a:rPr lang="en-US" sz="2000" dirty="0" smtClean="0">
                          <a:effectLst/>
                          <a:latin typeface="Calibri" panose="020F0502020204030204" pitchFamily="34" charset="0"/>
                          <a:cs typeface="Calibri" panose="020F0502020204030204" pitchFamily="34" charset="0"/>
                        </a:rPr>
                        <a:t>.</a:t>
                      </a:r>
                    </a:p>
                    <a:p>
                      <a:pPr marL="342900" marR="0" lvl="0" indent="-342900" algn="just">
                        <a:spcBef>
                          <a:spcPts val="0"/>
                        </a:spcBef>
                        <a:spcAft>
                          <a:spcPts val="0"/>
                        </a:spcAft>
                        <a:buFont typeface="Wingdings"/>
                        <a:buChar char=""/>
                        <a:tabLst>
                          <a:tab pos="228600" algn="l"/>
                        </a:tabLst>
                      </a:pPr>
                      <a:endParaRPr lang="en-US" sz="2000" dirty="0" smtClean="0">
                        <a:effectLst/>
                        <a:latin typeface="Calibri" panose="020F0502020204030204" pitchFamily="34" charset="0"/>
                        <a:cs typeface="Calibri" panose="020F0502020204030204" pitchFamily="34" charset="0"/>
                      </a:endParaRPr>
                    </a:p>
                    <a:p>
                      <a:pPr marL="342900" marR="0" lvl="0" indent="-342900" algn="just">
                        <a:spcBef>
                          <a:spcPts val="0"/>
                        </a:spcBef>
                        <a:spcAft>
                          <a:spcPts val="0"/>
                        </a:spcAft>
                        <a:buFont typeface="Wingdings"/>
                        <a:buChar char=""/>
                        <a:tabLst>
                          <a:tab pos="228600" algn="l"/>
                        </a:tabLst>
                      </a:pPr>
                      <a:r>
                        <a:rPr lang="en-US" sz="2000" dirty="0" smtClean="0">
                          <a:effectLst/>
                          <a:latin typeface="Calibri" panose="020F0502020204030204" pitchFamily="34" charset="0"/>
                          <a:cs typeface="Calibri" panose="020F0502020204030204" pitchFamily="34" charset="0"/>
                        </a:rPr>
                        <a:t>Information </a:t>
                      </a:r>
                      <a:r>
                        <a:rPr lang="en-US" sz="2000" dirty="0">
                          <a:effectLst/>
                          <a:latin typeface="Calibri" panose="020F0502020204030204" pitchFamily="34" charset="0"/>
                          <a:cs typeface="Calibri" panose="020F0502020204030204" pitchFamily="34" charset="0"/>
                        </a:rPr>
                        <a:t>like suggested weekly menu, calorie chart, norms in respect of all components (cooking cost, cost of food grains, transportation cost, days to be served MDM, food grains entitlement) displays in MDM Calendar</a:t>
                      </a:r>
                      <a:r>
                        <a:rPr lang="en-US" sz="2000" dirty="0" smtClean="0">
                          <a:effectLst/>
                          <a:latin typeface="Calibri" panose="020F0502020204030204" pitchFamily="34" charset="0"/>
                          <a:cs typeface="Calibri" panose="020F0502020204030204" pitchFamily="34" charset="0"/>
                        </a:rPr>
                        <a:t>.</a:t>
                      </a:r>
                    </a:p>
                    <a:p>
                      <a:pPr marL="342900" marR="0" lvl="0" indent="-342900" algn="just">
                        <a:spcBef>
                          <a:spcPts val="0"/>
                        </a:spcBef>
                        <a:spcAft>
                          <a:spcPts val="0"/>
                        </a:spcAft>
                        <a:buFont typeface="Wingdings"/>
                        <a:buChar char=""/>
                        <a:tabLst>
                          <a:tab pos="228600" algn="l"/>
                        </a:tabLst>
                      </a:pPr>
                      <a:endParaRPr lang="en-US" sz="2000" dirty="0">
                        <a:effectLst/>
                        <a:latin typeface="Calibri" panose="020F0502020204030204" pitchFamily="34" charset="0"/>
                        <a:cs typeface="Calibri" panose="020F0502020204030204" pitchFamily="34" charset="0"/>
                      </a:endParaRPr>
                    </a:p>
                    <a:p>
                      <a:pPr marL="342900" marR="0" lvl="0" indent="-342900" algn="just">
                        <a:spcBef>
                          <a:spcPts val="0"/>
                        </a:spcBef>
                        <a:spcAft>
                          <a:spcPts val="0"/>
                        </a:spcAft>
                        <a:buFont typeface="Wingdings"/>
                        <a:buChar char=""/>
                        <a:tabLst>
                          <a:tab pos="228600" algn="l"/>
                        </a:tabLst>
                      </a:pPr>
                      <a:r>
                        <a:rPr lang="en-US" sz="2000" dirty="0">
                          <a:effectLst/>
                          <a:latin typeface="Calibri" panose="020F0502020204030204" pitchFamily="34" charset="0"/>
                          <a:cs typeface="Calibri" panose="020F0502020204030204" pitchFamily="34" charset="0"/>
                        </a:rPr>
                        <a:t>‘MDM Rules, 2015’ and ‘Guideline of </a:t>
                      </a:r>
                      <a:r>
                        <a:rPr lang="en-US" sz="2000" dirty="0" err="1" smtClean="0">
                          <a:effectLst/>
                          <a:latin typeface="Calibri" panose="020F0502020204030204" pitchFamily="34" charset="0"/>
                          <a:cs typeface="Calibri" panose="020F0502020204030204" pitchFamily="34" charset="0"/>
                        </a:rPr>
                        <a:t>Sampriti</a:t>
                      </a:r>
                      <a:r>
                        <a:rPr lang="en-US" sz="2000" dirty="0" smtClean="0">
                          <a:effectLst/>
                          <a:latin typeface="Calibri" panose="020F0502020204030204" pitchFamily="34" charset="0"/>
                          <a:cs typeface="Calibri" panose="020F0502020204030204" pitchFamily="34" charset="0"/>
                        </a:rPr>
                        <a:t> </a:t>
                      </a:r>
                      <a:r>
                        <a:rPr lang="en-US" sz="2000" dirty="0" err="1">
                          <a:effectLst/>
                          <a:latin typeface="Calibri" panose="020F0502020204030204" pitchFamily="34" charset="0"/>
                          <a:cs typeface="Calibri" panose="020F0502020204030204" pitchFamily="34" charset="0"/>
                        </a:rPr>
                        <a:t>Bhojan</a:t>
                      </a:r>
                      <a:r>
                        <a:rPr lang="en-US" sz="2000" dirty="0">
                          <a:effectLst/>
                          <a:latin typeface="Calibri" panose="020F0502020204030204" pitchFamily="34" charset="0"/>
                          <a:cs typeface="Calibri" panose="020F0502020204030204" pitchFamily="34" charset="0"/>
                        </a:rPr>
                        <a:t>’ have been translated into Assamese language and displays in MDM Calendar</a:t>
                      </a:r>
                      <a:r>
                        <a:rPr lang="en-US" sz="2000" dirty="0" smtClean="0">
                          <a:effectLst/>
                          <a:latin typeface="Calibri" panose="020F0502020204030204" pitchFamily="34" charset="0"/>
                          <a:cs typeface="Calibri" panose="020F0502020204030204" pitchFamily="34" charset="0"/>
                        </a:rPr>
                        <a:t>.</a:t>
                      </a:r>
                    </a:p>
                    <a:p>
                      <a:pPr marL="342900" marR="0" lvl="0" indent="-342900" algn="just">
                        <a:spcBef>
                          <a:spcPts val="0"/>
                        </a:spcBef>
                        <a:spcAft>
                          <a:spcPts val="0"/>
                        </a:spcAft>
                        <a:buFont typeface="Wingdings"/>
                        <a:buChar char=""/>
                        <a:tabLst>
                          <a:tab pos="228600" algn="l"/>
                        </a:tabLst>
                      </a:pPr>
                      <a:endParaRPr lang="en-US" sz="2000" dirty="0">
                        <a:effectLst/>
                        <a:latin typeface="Calibri" panose="020F0502020204030204" pitchFamily="34" charset="0"/>
                        <a:cs typeface="Calibri" panose="020F0502020204030204" pitchFamily="34" charset="0"/>
                      </a:endParaRPr>
                    </a:p>
                    <a:p>
                      <a:pPr marL="342900" marR="0" lvl="0" indent="-342900" algn="just">
                        <a:spcBef>
                          <a:spcPts val="0"/>
                        </a:spcBef>
                        <a:spcAft>
                          <a:spcPts val="0"/>
                        </a:spcAft>
                        <a:buFont typeface="Wingdings"/>
                        <a:buChar char=""/>
                        <a:tabLst>
                          <a:tab pos="228600" algn="l"/>
                        </a:tabLst>
                      </a:pPr>
                      <a:r>
                        <a:rPr lang="en-US" sz="2000" dirty="0">
                          <a:effectLst/>
                          <a:latin typeface="Calibri" panose="020F0502020204030204" pitchFamily="34" charset="0"/>
                          <a:cs typeface="Calibri" panose="020F0502020204030204" pitchFamily="34" charset="0"/>
                        </a:rPr>
                        <a:t>Calendar also displays best initiatives in the State through </a:t>
                      </a:r>
                      <a:r>
                        <a:rPr lang="en-US" sz="2000" dirty="0" smtClean="0">
                          <a:effectLst/>
                          <a:latin typeface="Calibri" panose="020F0502020204030204" pitchFamily="34" charset="0"/>
                          <a:cs typeface="Calibri" panose="020F0502020204030204" pitchFamily="34" charset="0"/>
                        </a:rPr>
                        <a:t>activity photographs </a:t>
                      </a:r>
                      <a:r>
                        <a:rPr lang="en-US" sz="2000" dirty="0">
                          <a:effectLst/>
                          <a:latin typeface="Calibri" panose="020F0502020204030204" pitchFamily="34" charset="0"/>
                          <a:cs typeface="Calibri" panose="020F0502020204030204" pitchFamily="34" charset="0"/>
                        </a:rPr>
                        <a:t>portraying children of schools. </a:t>
                      </a:r>
                    </a:p>
                    <a:p>
                      <a:pPr marL="342900" marR="0" lvl="0" indent="-342900" algn="just">
                        <a:spcBef>
                          <a:spcPts val="0"/>
                        </a:spcBef>
                        <a:spcAft>
                          <a:spcPts val="0"/>
                        </a:spcAft>
                        <a:buFont typeface="Wingdings"/>
                        <a:buChar char=""/>
                        <a:tabLst>
                          <a:tab pos="228600" algn="l"/>
                        </a:tabLst>
                      </a:pPr>
                      <a:endParaRPr lang="en-US" sz="2000" dirty="0">
                        <a:effectLst/>
                        <a:latin typeface="Calibri" panose="020F0502020204030204" pitchFamily="34" charset="0"/>
                        <a:ea typeface="Times New Roman"/>
                        <a:cs typeface="Calibri" panose="020F0502020204030204" pitchFamily="34" charset="0"/>
                      </a:endParaRPr>
                    </a:p>
                  </a:txBody>
                  <a:tcPr marL="68580" marR="68580" marT="0" marB="0"/>
                </a:tc>
              </a:tr>
            </a:tbl>
          </a:graphicData>
        </a:graphic>
      </p:graphicFrame>
      <p:sp>
        <p:nvSpPr>
          <p:cNvPr id="4" name="Rounded Rectangle 3"/>
          <p:cNvSpPr/>
          <p:nvPr/>
        </p:nvSpPr>
        <p:spPr>
          <a:xfrm>
            <a:off x="762000" y="609600"/>
            <a:ext cx="7620000" cy="685800"/>
          </a:xfrm>
          <a:prstGeom prst="roundRect">
            <a:avLst/>
          </a:prstGeom>
          <a:blipFill>
            <a:blip r:embed="rId2" cstate="print"/>
            <a:tile tx="0" ty="0" sx="100000" sy="100000" flip="none" algn="tl"/>
          </a:blipFill>
        </p:spPr>
        <p:style>
          <a:lnRef idx="2">
            <a:schemeClr val="accent4"/>
          </a:lnRef>
          <a:fillRef idx="1">
            <a:schemeClr val="lt1"/>
          </a:fillRef>
          <a:effectRef idx="0">
            <a:schemeClr val="accent4"/>
          </a:effectRef>
          <a:fontRef idx="minor">
            <a:schemeClr val="dk1"/>
          </a:fontRef>
        </p:style>
        <p:txBody>
          <a:bodyPr rtlCol="0" anchor="ctr"/>
          <a:lstStyle/>
          <a:p>
            <a:r>
              <a:rPr lang="en-US" b="1" dirty="0">
                <a:solidFill>
                  <a:srgbClr val="0070C0"/>
                </a:solidFill>
                <a:latin typeface="Calibri" pitchFamily="34" charset="0"/>
                <a:cs typeface="Calibri" pitchFamily="34" charset="0"/>
              </a:rPr>
              <a:t>MDM </a:t>
            </a:r>
            <a:r>
              <a:rPr lang="en-US" b="1" dirty="0" smtClean="0">
                <a:solidFill>
                  <a:srgbClr val="0070C0"/>
                </a:solidFill>
                <a:latin typeface="Calibri" pitchFamily="34" charset="0"/>
                <a:cs typeface="Calibri" pitchFamily="34" charset="0"/>
              </a:rPr>
              <a:t>Calendar as Information Education Communication (IEC) Material</a:t>
            </a:r>
          </a:p>
        </p:txBody>
      </p:sp>
      <p:sp>
        <p:nvSpPr>
          <p:cNvPr id="6" name="Rectangle 5"/>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4959001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calender.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14400" y="609600"/>
            <a:ext cx="3442854" cy="54102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3075" name="Picture 3" descr="J:\Calender1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29200" y="609599"/>
            <a:ext cx="3232068" cy="541020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1143000" y="6260068"/>
            <a:ext cx="2895599" cy="369332"/>
          </a:xfrm>
          <a:prstGeom prst="rect">
            <a:avLst/>
          </a:prstGeom>
          <a:noFill/>
        </p:spPr>
        <p:txBody>
          <a:bodyPr wrap="square" rtlCol="0">
            <a:spAutoFit/>
          </a:bodyPr>
          <a:lstStyle/>
          <a:p>
            <a:pPr algn="ctr"/>
            <a:r>
              <a:rPr lang="en-US" dirty="0" smtClean="0">
                <a:solidFill>
                  <a:srgbClr val="002060"/>
                </a:solidFill>
                <a:latin typeface="Calibri" panose="020F0502020204030204" pitchFamily="34" charset="0"/>
                <a:cs typeface="Calibri" panose="020F0502020204030204" pitchFamily="34" charset="0"/>
              </a:rPr>
              <a:t>MDM Calendar 2018</a:t>
            </a:r>
            <a:endParaRPr lang="en-US" dirty="0">
              <a:solidFill>
                <a:srgbClr val="002060"/>
              </a:solidFill>
              <a:latin typeface="Calibri" panose="020F0502020204030204" pitchFamily="34" charset="0"/>
              <a:cs typeface="Calibri" panose="020F0502020204030204" pitchFamily="34" charset="0"/>
            </a:endParaRPr>
          </a:p>
        </p:txBody>
      </p:sp>
      <p:sp>
        <p:nvSpPr>
          <p:cNvPr id="8" name="TextBox 7"/>
          <p:cNvSpPr txBox="1"/>
          <p:nvPr/>
        </p:nvSpPr>
        <p:spPr>
          <a:xfrm>
            <a:off x="5181601" y="6248400"/>
            <a:ext cx="2895599" cy="369332"/>
          </a:xfrm>
          <a:prstGeom prst="rect">
            <a:avLst/>
          </a:prstGeom>
          <a:noFill/>
        </p:spPr>
        <p:txBody>
          <a:bodyPr wrap="square" rtlCol="0">
            <a:spAutoFit/>
          </a:bodyPr>
          <a:lstStyle/>
          <a:p>
            <a:pPr algn="ctr"/>
            <a:r>
              <a:rPr lang="en-US" dirty="0" smtClean="0">
                <a:solidFill>
                  <a:srgbClr val="002060"/>
                </a:solidFill>
                <a:latin typeface="Calibri" panose="020F0502020204030204" pitchFamily="34" charset="0"/>
                <a:cs typeface="Calibri" panose="020F0502020204030204" pitchFamily="34" charset="0"/>
              </a:rPr>
              <a:t>MDM Calendar 2019</a:t>
            </a:r>
            <a:endParaRPr lang="en-US" dirty="0">
              <a:solidFill>
                <a:srgbClr val="002060"/>
              </a:solidFill>
              <a:latin typeface="Calibri" panose="020F0502020204030204" pitchFamily="34" charset="0"/>
              <a:cs typeface="Calibri" panose="020F0502020204030204" pitchFamily="34" charset="0"/>
            </a:endParaRPr>
          </a:p>
        </p:txBody>
      </p:sp>
      <p:sp>
        <p:nvSpPr>
          <p:cNvPr id="6" name="Rectangle 5"/>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25320327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838200"/>
            <a:ext cx="8001000" cy="6924973"/>
          </a:xfrm>
          <a:prstGeom prst="rect">
            <a:avLst/>
          </a:prstGeom>
        </p:spPr>
        <p:txBody>
          <a:bodyPr wrap="square">
            <a:spAutoFit/>
          </a:bodyPr>
          <a:lstStyle/>
          <a:p>
            <a:pPr marL="342900" lvl="0" indent="-342900" algn="just">
              <a:buFont typeface="+mj-lt"/>
              <a:buAutoNum type="arabicParenR"/>
            </a:pPr>
            <a:endParaRPr lang="en-US" sz="2200" dirty="0" smtClean="0">
              <a:latin typeface="Calibri" panose="020F0502020204030204" pitchFamily="34" charset="0"/>
              <a:cs typeface="Calibri" panose="020F0502020204030204" pitchFamily="34" charset="0"/>
            </a:endParaRPr>
          </a:p>
          <a:p>
            <a:pPr marL="342900" lvl="0" indent="-342900" algn="just">
              <a:buFont typeface="+mj-lt"/>
              <a:buAutoNum type="arabicParenR"/>
            </a:pPr>
            <a:r>
              <a:rPr lang="en-US" sz="2200" dirty="0" smtClean="0">
                <a:latin typeface="Calibri" panose="020F0502020204030204" pitchFamily="34" charset="0"/>
                <a:cs typeface="Calibri" panose="020F0502020204030204" pitchFamily="34" charset="0"/>
              </a:rPr>
              <a:t>State is implementing </a:t>
            </a:r>
            <a:r>
              <a:rPr lang="en-US" sz="2200" dirty="0">
                <a:latin typeface="Calibri" panose="020F0502020204030204" pitchFamily="34" charset="0"/>
                <a:cs typeface="Calibri" panose="020F0502020204030204" pitchFamily="34" charset="0"/>
              </a:rPr>
              <a:t>‘</a:t>
            </a:r>
            <a:r>
              <a:rPr lang="en-US" sz="2200" dirty="0" err="1">
                <a:latin typeface="Calibri" panose="020F0502020204030204" pitchFamily="34" charset="0"/>
                <a:cs typeface="Calibri" panose="020F0502020204030204" pitchFamily="34" charset="0"/>
              </a:rPr>
              <a:t>Sampriti</a:t>
            </a:r>
            <a:r>
              <a:rPr lang="en-US" sz="2200" dirty="0">
                <a:latin typeface="Calibri" panose="020F0502020204030204" pitchFamily="34" charset="0"/>
                <a:cs typeface="Calibri" panose="020F0502020204030204" pitchFamily="34" charset="0"/>
              </a:rPr>
              <a:t> </a:t>
            </a:r>
            <a:r>
              <a:rPr lang="en-US" sz="2200" dirty="0" err="1" smtClean="0">
                <a:latin typeface="Calibri" panose="020F0502020204030204" pitchFamily="34" charset="0"/>
                <a:cs typeface="Calibri" panose="020F0502020204030204" pitchFamily="34" charset="0"/>
              </a:rPr>
              <a:t>Bhojan</a:t>
            </a:r>
            <a:r>
              <a:rPr lang="en-US" sz="2200" dirty="0" smtClean="0">
                <a:latin typeface="Calibri" panose="020F0502020204030204" pitchFamily="34" charset="0"/>
                <a:cs typeface="Calibri" panose="020F0502020204030204" pitchFamily="34" charset="0"/>
              </a:rPr>
              <a:t> </a:t>
            </a:r>
            <a:r>
              <a:rPr lang="en-US" sz="2200" dirty="0" err="1" smtClean="0">
                <a:latin typeface="Calibri" panose="020F0502020204030204" pitchFamily="34" charset="0"/>
                <a:cs typeface="Calibri" panose="020F0502020204030204" pitchFamily="34" charset="0"/>
              </a:rPr>
              <a:t>Programme</a:t>
            </a:r>
            <a:r>
              <a:rPr lang="en-US" sz="2200" dirty="0" smtClean="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to encourage communities in the schools to benefit the children</a:t>
            </a:r>
            <a:r>
              <a:rPr lang="en-US" sz="2200" dirty="0" smtClean="0">
                <a:latin typeface="Calibri" panose="020F0502020204030204" pitchFamily="34" charset="0"/>
                <a:cs typeface="Calibri" panose="020F0502020204030204" pitchFamily="34" charset="0"/>
              </a:rPr>
              <a:t>.</a:t>
            </a:r>
          </a:p>
          <a:p>
            <a:pPr marL="342900" lvl="0" indent="-342900" algn="just">
              <a:buFont typeface="+mj-lt"/>
              <a:buAutoNum type="arabicParenR"/>
            </a:pPr>
            <a:endParaRPr lang="en-US" dirty="0" smtClean="0">
              <a:latin typeface="Calibri" panose="020F0502020204030204" pitchFamily="34" charset="0"/>
              <a:cs typeface="Calibri" panose="020F0502020204030204" pitchFamily="34" charset="0"/>
            </a:endParaRPr>
          </a:p>
          <a:p>
            <a:pPr marL="342900" lvl="0" indent="-342900" algn="just">
              <a:buFont typeface="+mj-lt"/>
              <a:buAutoNum type="arabicParenR"/>
            </a:pPr>
            <a:r>
              <a:rPr lang="en-US" sz="2200" dirty="0" smtClean="0">
                <a:latin typeface="Calibri" panose="020F0502020204030204" pitchFamily="34" charset="0"/>
                <a:cs typeface="Calibri" panose="020F0502020204030204" pitchFamily="34" charset="0"/>
              </a:rPr>
              <a:t>Members of community provides additional food items on special occasions i.e. Birthdays, Anniversaries, Festivals, Days of National importance etc.</a:t>
            </a:r>
          </a:p>
          <a:p>
            <a:pPr marL="342900" lvl="0" indent="-342900" algn="just">
              <a:buFont typeface="+mj-lt"/>
              <a:buAutoNum type="arabicParenR"/>
            </a:pPr>
            <a:endParaRPr lang="en-US" sz="1600" dirty="0" smtClean="0">
              <a:latin typeface="Calibri" panose="020F0502020204030204" pitchFamily="34" charset="0"/>
              <a:cs typeface="Calibri" panose="020F0502020204030204" pitchFamily="34" charset="0"/>
            </a:endParaRPr>
          </a:p>
          <a:p>
            <a:pPr marL="342900" lvl="0" indent="-342900" algn="just">
              <a:buFont typeface="+mj-lt"/>
              <a:buAutoNum type="arabicParenR"/>
            </a:pPr>
            <a:r>
              <a:rPr lang="en-US" sz="2200" dirty="0" smtClean="0">
                <a:latin typeface="Calibri" panose="020F0502020204030204" pitchFamily="34" charset="0"/>
                <a:cs typeface="Calibri" panose="020F0502020204030204" pitchFamily="34" charset="0"/>
              </a:rPr>
              <a:t>During the </a:t>
            </a:r>
            <a:r>
              <a:rPr lang="en-US" sz="2200" dirty="0" err="1" smtClean="0">
                <a:latin typeface="Calibri" panose="020F0502020204030204" pitchFamily="34" charset="0"/>
                <a:cs typeface="Calibri" panose="020F0502020204030204" pitchFamily="34" charset="0"/>
              </a:rPr>
              <a:t>programme</a:t>
            </a:r>
            <a:r>
              <a:rPr lang="en-US" sz="2200" dirty="0" smtClean="0">
                <a:latin typeface="Calibri" panose="020F0502020204030204" pitchFamily="34" charset="0"/>
                <a:cs typeface="Calibri" panose="020F0502020204030204" pitchFamily="34" charset="0"/>
              </a:rPr>
              <a:t>, supplementary </a:t>
            </a:r>
            <a:r>
              <a:rPr lang="en-US" sz="2200" dirty="0">
                <a:latin typeface="Calibri" panose="020F0502020204030204" pitchFamily="34" charset="0"/>
                <a:cs typeface="Calibri" panose="020F0502020204030204" pitchFamily="34" charset="0"/>
              </a:rPr>
              <a:t>nutritive </a:t>
            </a:r>
            <a:r>
              <a:rPr lang="en-US" sz="2200" dirty="0" smtClean="0">
                <a:latin typeface="Calibri" panose="020F0502020204030204" pitchFamily="34" charset="0"/>
                <a:cs typeface="Calibri" panose="020F0502020204030204" pitchFamily="34" charset="0"/>
              </a:rPr>
              <a:t>items </a:t>
            </a:r>
            <a:r>
              <a:rPr lang="en-US" sz="2200" dirty="0">
                <a:latin typeface="Calibri" panose="020F0502020204030204" pitchFamily="34" charset="0"/>
                <a:cs typeface="Calibri" panose="020F0502020204030204" pitchFamily="34" charset="0"/>
              </a:rPr>
              <a:t>like sweet</a:t>
            </a:r>
            <a:r>
              <a:rPr lang="en-US" sz="2200" dirty="0" smtClean="0">
                <a:latin typeface="Calibri" panose="020F0502020204030204" pitchFamily="34" charset="0"/>
                <a:cs typeface="Calibri" panose="020F0502020204030204" pitchFamily="34" charset="0"/>
              </a:rPr>
              <a:t>, bread butter/ jam, egg, apple, banana, orange, chick pea, </a:t>
            </a:r>
            <a:r>
              <a:rPr lang="en-US" sz="2200" dirty="0" err="1" smtClean="0">
                <a:latin typeface="Calibri" panose="020F0502020204030204" pitchFamily="34" charset="0"/>
                <a:cs typeface="Calibri" panose="020F0502020204030204" pitchFamily="34" charset="0"/>
              </a:rPr>
              <a:t>moong</a:t>
            </a:r>
            <a:r>
              <a:rPr lang="en-US" sz="2200" dirty="0" smtClean="0">
                <a:latin typeface="Calibri" panose="020F0502020204030204" pitchFamily="34" charset="0"/>
                <a:cs typeface="Calibri" panose="020F0502020204030204" pitchFamily="34" charset="0"/>
              </a:rPr>
              <a:t>, milk, snacks, </a:t>
            </a:r>
            <a:r>
              <a:rPr lang="en-US" sz="2200" dirty="0">
                <a:latin typeface="Calibri" panose="020F0502020204030204" pitchFamily="34" charset="0"/>
                <a:cs typeface="Calibri" panose="020F0502020204030204" pitchFamily="34" charset="0"/>
              </a:rPr>
              <a:t>biscuits etc</a:t>
            </a:r>
            <a:r>
              <a:rPr lang="en-US" sz="2200" dirty="0" smtClean="0">
                <a:latin typeface="Calibri" panose="020F0502020204030204" pitchFamily="34" charset="0"/>
                <a:cs typeface="Calibri" panose="020F0502020204030204" pitchFamily="34" charset="0"/>
              </a:rPr>
              <a:t>. are provided </a:t>
            </a:r>
            <a:r>
              <a:rPr lang="en-US" sz="2200" dirty="0">
                <a:latin typeface="Calibri" panose="020F0502020204030204" pitchFamily="34" charset="0"/>
                <a:cs typeface="Calibri" panose="020F0502020204030204" pitchFamily="34" charset="0"/>
              </a:rPr>
              <a:t>to the children of the schools in addition to Mid-Day Meal</a:t>
            </a:r>
            <a:r>
              <a:rPr lang="en-US" sz="2200" dirty="0" smtClean="0">
                <a:latin typeface="Calibri" panose="020F0502020204030204" pitchFamily="34" charset="0"/>
                <a:cs typeface="Calibri" panose="020F0502020204030204" pitchFamily="34" charset="0"/>
              </a:rPr>
              <a:t>.</a:t>
            </a:r>
          </a:p>
          <a:p>
            <a:pPr marL="342900" lvl="0" indent="-342900" algn="just">
              <a:buFont typeface="+mj-lt"/>
              <a:buAutoNum type="arabicParenR"/>
            </a:pPr>
            <a:endParaRPr lang="en-US" sz="1600" dirty="0">
              <a:latin typeface="Calibri" panose="020F0502020204030204" pitchFamily="34" charset="0"/>
              <a:cs typeface="Calibri" panose="020F0502020204030204" pitchFamily="34" charset="0"/>
            </a:endParaRPr>
          </a:p>
          <a:p>
            <a:pPr marL="342900" indent="-342900" algn="just">
              <a:buFont typeface="+mj-lt"/>
              <a:buAutoNum type="arabicParenR"/>
            </a:pPr>
            <a:r>
              <a:rPr lang="en-US" sz="2200" dirty="0">
                <a:latin typeface="Calibri" panose="020F0502020204030204" pitchFamily="34" charset="0"/>
                <a:cs typeface="Calibri" panose="020F0502020204030204" pitchFamily="34" charset="0"/>
              </a:rPr>
              <a:t>It is proposed to install hoarding on </a:t>
            </a:r>
            <a:r>
              <a:rPr lang="en-US" sz="2200" dirty="0" err="1">
                <a:latin typeface="Calibri" panose="020F0502020204030204" pitchFamily="34" charset="0"/>
                <a:cs typeface="Calibri" panose="020F0502020204030204" pitchFamily="34" charset="0"/>
              </a:rPr>
              <a:t>Sampriti</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Bhojan</a:t>
            </a:r>
            <a:r>
              <a:rPr lang="en-US" sz="2200" dirty="0">
                <a:latin typeface="Calibri" panose="020F0502020204030204" pitchFamily="34" charset="0"/>
                <a:cs typeface="Calibri" panose="020F0502020204030204" pitchFamily="34" charset="0"/>
              </a:rPr>
              <a:t> in prominent places of the districts to upscale the </a:t>
            </a:r>
            <a:r>
              <a:rPr lang="en-US" sz="2200" dirty="0" err="1">
                <a:latin typeface="Calibri" panose="020F0502020204030204" pitchFamily="34" charset="0"/>
                <a:cs typeface="Calibri" panose="020F0502020204030204" pitchFamily="34" charset="0"/>
              </a:rPr>
              <a:t>programme</a:t>
            </a:r>
            <a:r>
              <a:rPr lang="en-US" sz="2200" dirty="0" smtClean="0">
                <a:latin typeface="Calibri" panose="020F0502020204030204" pitchFamily="34" charset="0"/>
                <a:cs typeface="Calibri" panose="020F0502020204030204" pitchFamily="34" charset="0"/>
              </a:rPr>
              <a:t>.</a:t>
            </a:r>
          </a:p>
          <a:p>
            <a:pPr marL="342900" indent="-342900" algn="just">
              <a:buFont typeface="+mj-lt"/>
              <a:buAutoNum type="arabicParenR"/>
            </a:pPr>
            <a:endParaRPr lang="en-US" sz="1600" dirty="0" smtClean="0">
              <a:latin typeface="Calibri" panose="020F0502020204030204" pitchFamily="34" charset="0"/>
              <a:cs typeface="Calibri" panose="020F0502020204030204" pitchFamily="34" charset="0"/>
            </a:endParaRPr>
          </a:p>
          <a:p>
            <a:pPr marL="342900" indent="-342900" algn="just">
              <a:buFont typeface="+mj-lt"/>
              <a:buAutoNum type="arabicParenR"/>
            </a:pPr>
            <a:r>
              <a:rPr lang="en-US" sz="2200" dirty="0" smtClean="0">
                <a:latin typeface="Calibri" panose="020F0502020204030204" pitchFamily="34" charset="0"/>
                <a:cs typeface="Calibri" panose="020F0502020204030204" pitchFamily="34" charset="0"/>
              </a:rPr>
              <a:t>A photo album of </a:t>
            </a:r>
            <a:r>
              <a:rPr lang="en-US" sz="2200" dirty="0" err="1" smtClean="0">
                <a:latin typeface="Calibri" panose="020F0502020204030204" pitchFamily="34" charset="0"/>
                <a:cs typeface="Calibri" panose="020F0502020204030204" pitchFamily="34" charset="0"/>
              </a:rPr>
              <a:t>Sampriti</a:t>
            </a:r>
            <a:r>
              <a:rPr lang="en-US" sz="2200" dirty="0" smtClean="0">
                <a:latin typeface="Calibri" panose="020F0502020204030204" pitchFamily="34" charset="0"/>
                <a:cs typeface="Calibri" panose="020F0502020204030204" pitchFamily="34" charset="0"/>
              </a:rPr>
              <a:t> </a:t>
            </a:r>
            <a:r>
              <a:rPr lang="en-US" sz="2200" dirty="0" err="1" smtClean="0">
                <a:latin typeface="Calibri" panose="020F0502020204030204" pitchFamily="34" charset="0"/>
                <a:cs typeface="Calibri" panose="020F0502020204030204" pitchFamily="34" charset="0"/>
              </a:rPr>
              <a:t>Bhojan</a:t>
            </a:r>
            <a:r>
              <a:rPr lang="en-US" sz="2200" dirty="0" smtClean="0">
                <a:latin typeface="Calibri" panose="020F0502020204030204" pitchFamily="34" charset="0"/>
                <a:cs typeface="Calibri" panose="020F0502020204030204" pitchFamily="34" charset="0"/>
              </a:rPr>
              <a:t> is placed before the Chairperson of PAB -MDM for kind perusal.</a:t>
            </a:r>
          </a:p>
          <a:p>
            <a:pPr marL="342900" indent="-342900" algn="just">
              <a:buFont typeface="+mj-lt"/>
              <a:buAutoNum type="arabicParenR"/>
            </a:pPr>
            <a:endParaRPr lang="en-US" sz="2200" dirty="0" smtClean="0">
              <a:latin typeface="Calibri" panose="020F0502020204030204" pitchFamily="34" charset="0"/>
              <a:cs typeface="Calibri" panose="020F0502020204030204" pitchFamily="34" charset="0"/>
            </a:endParaRPr>
          </a:p>
          <a:p>
            <a:pPr marL="342900" indent="-342900" algn="just">
              <a:buFont typeface="+mj-lt"/>
              <a:buAutoNum type="arabicParenR"/>
            </a:pPr>
            <a:endParaRPr lang="en-US" sz="2200" dirty="0" smtClean="0">
              <a:latin typeface="Calibri" panose="020F0502020204030204" pitchFamily="34" charset="0"/>
              <a:cs typeface="Calibri" panose="020F0502020204030204" pitchFamily="34" charset="0"/>
            </a:endParaRPr>
          </a:p>
          <a:p>
            <a:pPr marL="342900" indent="-342900" algn="just">
              <a:buFont typeface="+mj-lt"/>
              <a:buAutoNum type="arabicParenR"/>
            </a:pPr>
            <a:endParaRPr lang="en-US" sz="2200" dirty="0">
              <a:latin typeface="Calibri" panose="020F0502020204030204" pitchFamily="34" charset="0"/>
              <a:cs typeface="Calibri" panose="020F0502020204030204" pitchFamily="34" charset="0"/>
            </a:endParaRPr>
          </a:p>
        </p:txBody>
      </p:sp>
      <p:sp>
        <p:nvSpPr>
          <p:cNvPr id="4" name="Rounded Rectangle 3"/>
          <p:cNvSpPr/>
          <p:nvPr/>
        </p:nvSpPr>
        <p:spPr>
          <a:xfrm>
            <a:off x="761999" y="597158"/>
            <a:ext cx="2596055" cy="469642"/>
          </a:xfrm>
          <a:prstGeom prst="roundRect">
            <a:avLst/>
          </a:prstGeom>
          <a:blipFill>
            <a:blip r:embed="rId2" cstate="print"/>
            <a:tile tx="0" ty="0" sx="100000" sy="100000" flip="none" algn="tl"/>
          </a:blipFill>
        </p:spPr>
        <p:style>
          <a:lnRef idx="2">
            <a:schemeClr val="accent4"/>
          </a:lnRef>
          <a:fillRef idx="1">
            <a:schemeClr val="lt1"/>
          </a:fillRef>
          <a:effectRef idx="0">
            <a:schemeClr val="accent4"/>
          </a:effectRef>
          <a:fontRef idx="minor">
            <a:schemeClr val="dk1"/>
          </a:fontRef>
        </p:style>
        <p:txBody>
          <a:bodyPr rtlCol="0" anchor="ctr"/>
          <a:lstStyle/>
          <a:p>
            <a:r>
              <a:rPr lang="en-US" sz="2400" b="1" dirty="0" err="1" smtClean="0">
                <a:solidFill>
                  <a:srgbClr val="0070C0"/>
                </a:solidFill>
                <a:latin typeface="Calibri" panose="020F0502020204030204" pitchFamily="34" charset="0"/>
                <a:cs typeface="Calibri" panose="020F0502020204030204" pitchFamily="34" charset="0"/>
              </a:rPr>
              <a:t>Sampriti</a:t>
            </a:r>
            <a:r>
              <a:rPr lang="en-US" sz="2400" b="1" dirty="0" smtClean="0">
                <a:solidFill>
                  <a:srgbClr val="0070C0"/>
                </a:solidFill>
                <a:latin typeface="Calibri" panose="020F0502020204030204" pitchFamily="34" charset="0"/>
                <a:cs typeface="Calibri" panose="020F0502020204030204" pitchFamily="34" charset="0"/>
              </a:rPr>
              <a:t> </a:t>
            </a:r>
            <a:r>
              <a:rPr lang="en-US" sz="2400" b="1" dirty="0" err="1" smtClean="0">
                <a:solidFill>
                  <a:srgbClr val="0070C0"/>
                </a:solidFill>
                <a:latin typeface="Calibri" panose="020F0502020204030204" pitchFamily="34" charset="0"/>
                <a:cs typeface="Calibri" panose="020F0502020204030204" pitchFamily="34" charset="0"/>
              </a:rPr>
              <a:t>Bhojan</a:t>
            </a:r>
            <a:endParaRPr lang="en-US" sz="2400" b="1" dirty="0">
              <a:solidFill>
                <a:srgbClr val="0070C0"/>
              </a:solidFill>
              <a:latin typeface="Calibri" panose="020F0502020204030204" pitchFamily="34" charset="0"/>
              <a:cs typeface="Calibri" panose="020F0502020204030204" pitchFamily="34" charset="0"/>
            </a:endParaRPr>
          </a:p>
        </p:txBody>
      </p:sp>
      <p:sp>
        <p:nvSpPr>
          <p:cNvPr id="5" name="Rectangle 4"/>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42679591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cer\Desktop\PPT for PAB_MDM\Album Print_25.5.19\Print_Sampriti\Samabai_LPS_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73341" y="609600"/>
            <a:ext cx="3770059"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27" name="Picture 3" descr="C:\Users\Acer\Desktop\PPT for PAB_MDM\Album Print_25.5.19\Print_Sampriti\Sampriti bhojan.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8200" y="609600"/>
            <a:ext cx="3809999"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28" name="Picture 4" descr="C:\Users\Acer\Desktop\PPT for PAB_MDM\Album Print_25.5.19\Print_Sampriti\IMG-20190426-WA001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62303" y="3280742"/>
            <a:ext cx="3781097" cy="266285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29" name="Picture 5" descr="C:\Users\Acer\Desktop\PPT for PAB_MDM\Album Print_25.5.19\Print_Sampriti\Picture14.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48200" y="3352800"/>
            <a:ext cx="3864505" cy="25908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sp>
        <p:nvSpPr>
          <p:cNvPr id="8" name="TextBox 7"/>
          <p:cNvSpPr txBox="1"/>
          <p:nvPr/>
        </p:nvSpPr>
        <p:spPr>
          <a:xfrm>
            <a:off x="533400" y="6135469"/>
            <a:ext cx="8001000" cy="646331"/>
          </a:xfrm>
          <a:prstGeom prst="rect">
            <a:avLst/>
          </a:prstGeom>
          <a:noFill/>
        </p:spPr>
        <p:txBody>
          <a:bodyPr wrap="square" rtlCol="0">
            <a:spAutoFit/>
          </a:bodyPr>
          <a:lstStyle/>
          <a:p>
            <a:pPr algn="ctr"/>
            <a:r>
              <a:rPr lang="en-US" dirty="0" smtClean="0">
                <a:latin typeface="Calibri" pitchFamily="34" charset="0"/>
                <a:cs typeface="Calibri" pitchFamily="34" charset="0"/>
              </a:rPr>
              <a:t>Additional food items like Banana, Bread Butter/Jam, Chick pea, Sweets etc. distributed in </a:t>
            </a:r>
            <a:r>
              <a:rPr lang="en-US" dirty="0" err="1" smtClean="0">
                <a:latin typeface="Calibri" pitchFamily="34" charset="0"/>
                <a:cs typeface="Calibri" pitchFamily="34" charset="0"/>
              </a:rPr>
              <a:t>Sampriti</a:t>
            </a:r>
            <a:r>
              <a:rPr lang="en-US" dirty="0" smtClean="0">
                <a:latin typeface="Calibri" pitchFamily="34" charset="0"/>
                <a:cs typeface="Calibri" pitchFamily="34" charset="0"/>
              </a:rPr>
              <a:t> </a:t>
            </a:r>
            <a:r>
              <a:rPr lang="en-US" dirty="0" err="1" smtClean="0">
                <a:latin typeface="Calibri" pitchFamily="34" charset="0"/>
                <a:cs typeface="Calibri" pitchFamily="34" charset="0"/>
              </a:rPr>
              <a:t>Bhojan</a:t>
            </a:r>
            <a:endParaRPr lang="en-US" dirty="0">
              <a:latin typeface="Calibri" pitchFamily="34" charset="0"/>
              <a:cs typeface="Calibri" pitchFamily="34" charset="0"/>
            </a:endParaRPr>
          </a:p>
        </p:txBody>
      </p:sp>
    </p:spTree>
    <p:extLst>
      <p:ext uri="{BB962C8B-B14F-4D97-AF65-F5344CB8AC3E}">
        <p14:creationId xmlns="" xmlns:p14="http://schemas.microsoft.com/office/powerpoint/2010/main" val="27888419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PPT Photo kkk\lakhimpur sampriti\IMG-20190531-WA003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27993" y="559675"/>
            <a:ext cx="3636901" cy="255943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51" name="Picture 3" descr="J:\PPT Photo kkk\lakhimpur sampriti\IMG-20190531-WA006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31809" y="524854"/>
            <a:ext cx="3626391" cy="259864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52" name="Picture 4" descr="J:\PPT Photo kkk\lakhimpur sampriti\IMG-20190531-WA006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7993" y="3286124"/>
            <a:ext cx="3655294" cy="257423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53" name="Picture 5" descr="J:\Album Print_25.5.19\Print_Sampriti\IMG-20190426-WA0013.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783360" y="3362325"/>
            <a:ext cx="3655294" cy="250507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sp>
        <p:nvSpPr>
          <p:cNvPr id="8" name="TextBox 7"/>
          <p:cNvSpPr txBox="1"/>
          <p:nvPr/>
        </p:nvSpPr>
        <p:spPr>
          <a:xfrm>
            <a:off x="533400" y="6135469"/>
            <a:ext cx="8001000" cy="646331"/>
          </a:xfrm>
          <a:prstGeom prst="rect">
            <a:avLst/>
          </a:prstGeom>
          <a:noFill/>
        </p:spPr>
        <p:txBody>
          <a:bodyPr wrap="square" rtlCol="0">
            <a:spAutoFit/>
          </a:bodyPr>
          <a:lstStyle/>
          <a:p>
            <a:pPr algn="ctr"/>
            <a:r>
              <a:rPr lang="en-US" dirty="0" smtClean="0">
                <a:latin typeface="Calibri" pitchFamily="34" charset="0"/>
                <a:cs typeface="Calibri" pitchFamily="34" charset="0"/>
              </a:rPr>
              <a:t>Additional food items like Egg, Banana, Bread Butter/Jam, Chick pea, Sweets etc. distributed in </a:t>
            </a:r>
            <a:r>
              <a:rPr lang="en-US" dirty="0" err="1" smtClean="0">
                <a:latin typeface="Calibri" pitchFamily="34" charset="0"/>
                <a:cs typeface="Calibri" pitchFamily="34" charset="0"/>
              </a:rPr>
              <a:t>Sampriti</a:t>
            </a:r>
            <a:r>
              <a:rPr lang="en-US" dirty="0" smtClean="0">
                <a:latin typeface="Calibri" pitchFamily="34" charset="0"/>
                <a:cs typeface="Calibri" pitchFamily="34" charset="0"/>
              </a:rPr>
              <a:t> </a:t>
            </a:r>
            <a:r>
              <a:rPr lang="en-US" dirty="0" err="1" smtClean="0">
                <a:latin typeface="Calibri" pitchFamily="34" charset="0"/>
                <a:cs typeface="Calibri" pitchFamily="34" charset="0"/>
              </a:rPr>
              <a:t>Bhojan</a:t>
            </a:r>
            <a:endParaRPr lang="en-US" dirty="0">
              <a:latin typeface="Calibri" pitchFamily="34" charset="0"/>
              <a:cs typeface="Calibri" pitchFamily="34" charset="0"/>
            </a:endParaRPr>
          </a:p>
        </p:txBody>
      </p:sp>
    </p:spTree>
    <p:extLst>
      <p:ext uri="{BB962C8B-B14F-4D97-AF65-F5344CB8AC3E}">
        <p14:creationId xmlns="" xmlns:p14="http://schemas.microsoft.com/office/powerpoint/2010/main" val="38673307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pic>
        <p:nvPicPr>
          <p:cNvPr id="1026" name="Picture 2" descr="G:\Sampriti Bhojan.jpg"/>
          <p:cNvPicPr>
            <a:picLocks noChangeAspect="1" noChangeArrowheads="1"/>
          </p:cNvPicPr>
          <p:nvPr/>
        </p:nvPicPr>
        <p:blipFill>
          <a:blip r:embed="rId2" cstate="print"/>
          <a:srcRect/>
          <a:stretch>
            <a:fillRect/>
          </a:stretch>
        </p:blipFill>
        <p:spPr bwMode="auto">
          <a:xfrm>
            <a:off x="0" y="1447800"/>
            <a:ext cx="9189720" cy="5105400"/>
          </a:xfrm>
          <a:prstGeom prst="rect">
            <a:avLst/>
          </a:prstGeom>
          <a:noFill/>
        </p:spPr>
      </p:pic>
      <p:sp>
        <p:nvSpPr>
          <p:cNvPr id="10" name="TextBox 9"/>
          <p:cNvSpPr txBox="1"/>
          <p:nvPr/>
        </p:nvSpPr>
        <p:spPr>
          <a:xfrm>
            <a:off x="533400" y="609600"/>
            <a:ext cx="8153400" cy="707886"/>
          </a:xfrm>
          <a:prstGeom prst="rect">
            <a:avLst/>
          </a:prstGeom>
          <a:noFill/>
        </p:spPr>
        <p:txBody>
          <a:bodyPr wrap="square" rtlCol="0">
            <a:spAutoFit/>
          </a:bodyPr>
          <a:lstStyle/>
          <a:p>
            <a:pPr algn="ctr"/>
            <a:r>
              <a:rPr lang="en-US" sz="2000" b="1" dirty="0" smtClean="0">
                <a:solidFill>
                  <a:srgbClr val="0070C0"/>
                </a:solidFill>
                <a:latin typeface="Calibri" panose="020F0502020204030204" pitchFamily="34" charset="0"/>
                <a:cs typeface="Calibri" panose="020F0502020204030204" pitchFamily="34" charset="0"/>
              </a:rPr>
              <a:t>Guideline on </a:t>
            </a:r>
            <a:r>
              <a:rPr lang="en-US" sz="2000" b="1" dirty="0" err="1" smtClean="0">
                <a:solidFill>
                  <a:srgbClr val="0070C0"/>
                </a:solidFill>
                <a:latin typeface="Calibri" panose="020F0502020204030204" pitchFamily="34" charset="0"/>
                <a:cs typeface="Calibri" panose="020F0502020204030204" pitchFamily="34" charset="0"/>
              </a:rPr>
              <a:t>Sampriti</a:t>
            </a:r>
            <a:r>
              <a:rPr lang="en-US" sz="2000" b="1" dirty="0" smtClean="0">
                <a:solidFill>
                  <a:srgbClr val="0070C0"/>
                </a:solidFill>
                <a:latin typeface="Calibri" panose="020F0502020204030204" pitchFamily="34" charset="0"/>
                <a:cs typeface="Calibri" panose="020F0502020204030204" pitchFamily="34" charset="0"/>
              </a:rPr>
              <a:t> </a:t>
            </a:r>
            <a:r>
              <a:rPr lang="en-US" sz="2000" b="1" dirty="0" err="1" smtClean="0">
                <a:solidFill>
                  <a:srgbClr val="0070C0"/>
                </a:solidFill>
                <a:latin typeface="Calibri" panose="020F0502020204030204" pitchFamily="34" charset="0"/>
                <a:cs typeface="Calibri" panose="020F0502020204030204" pitchFamily="34" charset="0"/>
              </a:rPr>
              <a:t>Bhojan</a:t>
            </a:r>
            <a:r>
              <a:rPr lang="en-US" sz="2000" b="1" dirty="0" smtClean="0">
                <a:solidFill>
                  <a:srgbClr val="0070C0"/>
                </a:solidFill>
                <a:latin typeface="Calibri" panose="020F0502020204030204" pitchFamily="34" charset="0"/>
                <a:cs typeface="Calibri" panose="020F0502020204030204" pitchFamily="34" charset="0"/>
              </a:rPr>
              <a:t> (Assamese language) is proposed to be made as Hoarding and to be installed in prominent places of the districts.</a:t>
            </a:r>
            <a:endParaRPr lang="en-US" sz="2000" b="1" dirty="0">
              <a:solidFill>
                <a:srgbClr val="0070C0"/>
              </a:solidFill>
            </a:endParaRPr>
          </a:p>
        </p:txBody>
      </p:sp>
    </p:spTree>
    <p:extLst>
      <p:ext uri="{BB962C8B-B14F-4D97-AF65-F5344CB8AC3E}">
        <p14:creationId xmlns="" xmlns:p14="http://schemas.microsoft.com/office/powerpoint/2010/main" val="38673307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1371600"/>
            <a:ext cx="7543800" cy="4985980"/>
          </a:xfrm>
          <a:prstGeom prst="rect">
            <a:avLst/>
          </a:prstGeom>
        </p:spPr>
        <p:txBody>
          <a:bodyPr wrap="square">
            <a:spAutoFit/>
          </a:bodyPr>
          <a:lstStyle/>
          <a:p>
            <a:pPr marL="342900" lvl="0" indent="-342900" algn="just">
              <a:buFont typeface="+mj-lt"/>
              <a:buAutoNum type="arabicParenR"/>
            </a:pPr>
            <a:r>
              <a:rPr lang="en-US" sz="2200" dirty="0">
                <a:latin typeface="Calibri" panose="020F0502020204030204" pitchFamily="34" charset="0"/>
                <a:cs typeface="Calibri" panose="020F0502020204030204" pitchFamily="34" charset="0"/>
              </a:rPr>
              <a:t>Guidelines on food safety and hygiene for school level kitchens under MDM Scheme have been translated into Assamese, Bengali and Bodo languages and distributed to </a:t>
            </a:r>
            <a:r>
              <a:rPr lang="en-US" sz="2200" dirty="0" smtClean="0">
                <a:latin typeface="Calibri" panose="020F0502020204030204" pitchFamily="34" charset="0"/>
                <a:cs typeface="Calibri" panose="020F0502020204030204" pitchFamily="34" charset="0"/>
              </a:rPr>
              <a:t>all </a:t>
            </a:r>
            <a:r>
              <a:rPr lang="en-US" sz="2200" dirty="0">
                <a:latin typeface="Calibri" panose="020F0502020204030204" pitchFamily="34" charset="0"/>
                <a:cs typeface="Calibri" panose="020F0502020204030204" pitchFamily="34" charset="0"/>
              </a:rPr>
              <a:t>schools</a:t>
            </a:r>
            <a:r>
              <a:rPr lang="en-US" sz="2200" dirty="0" smtClean="0">
                <a:latin typeface="Calibri" panose="020F0502020204030204" pitchFamily="34" charset="0"/>
                <a:cs typeface="Calibri" panose="020F0502020204030204" pitchFamily="34" charset="0"/>
              </a:rPr>
              <a:t>.</a:t>
            </a:r>
          </a:p>
          <a:p>
            <a:pPr marL="342900" lvl="0" indent="-342900" algn="just">
              <a:buFont typeface="+mj-lt"/>
              <a:buAutoNum type="arabicParenR"/>
            </a:pPr>
            <a:endParaRPr lang="en-US" sz="1000" dirty="0">
              <a:latin typeface="Calibri" panose="020F0502020204030204" pitchFamily="34" charset="0"/>
              <a:cs typeface="Calibri" panose="020F0502020204030204" pitchFamily="34" charset="0"/>
            </a:endParaRPr>
          </a:p>
          <a:p>
            <a:pPr marL="342900" lvl="0" indent="-342900" algn="just">
              <a:buFont typeface="+mj-lt"/>
              <a:buAutoNum type="arabicParenR"/>
            </a:pPr>
            <a:r>
              <a:rPr lang="en-US" sz="2200" dirty="0">
                <a:latin typeface="Calibri" panose="020F0502020204030204" pitchFamily="34" charset="0"/>
                <a:cs typeface="Calibri" panose="020F0502020204030204" pitchFamily="34" charset="0"/>
              </a:rPr>
              <a:t>MDM Rules, 2015 have also been translated into Assamese, Bengali and Bodo languages and printed in the said booklet</a:t>
            </a:r>
            <a:r>
              <a:rPr lang="en-US" sz="2200" dirty="0" smtClean="0">
                <a:latin typeface="Calibri" panose="020F0502020204030204" pitchFamily="34" charset="0"/>
                <a:cs typeface="Calibri" panose="020F0502020204030204" pitchFamily="34" charset="0"/>
              </a:rPr>
              <a:t>.</a:t>
            </a:r>
          </a:p>
          <a:p>
            <a:pPr lvl="0" algn="just"/>
            <a:r>
              <a:rPr lang="en-US" sz="2200" dirty="0" smtClean="0">
                <a:latin typeface="Calibri" panose="020F0502020204030204" pitchFamily="34" charset="0"/>
                <a:cs typeface="Calibri" panose="020F0502020204030204" pitchFamily="34" charset="0"/>
              </a:rPr>
              <a:t> </a:t>
            </a:r>
            <a:endParaRPr lang="en-US" sz="2200" dirty="0">
              <a:latin typeface="Calibri" panose="020F0502020204030204" pitchFamily="34" charset="0"/>
              <a:cs typeface="Calibri" panose="020F0502020204030204" pitchFamily="34" charset="0"/>
            </a:endParaRPr>
          </a:p>
          <a:p>
            <a:pPr marL="457200" lvl="0" indent="-457200" algn="just">
              <a:buFont typeface="+mj-lt"/>
              <a:buAutoNum type="arabicParenR" startAt="3"/>
            </a:pPr>
            <a:r>
              <a:rPr lang="en-US" sz="2200" dirty="0">
                <a:latin typeface="Calibri" panose="020F0502020204030204" pitchFamily="34" charset="0"/>
                <a:cs typeface="Calibri" panose="020F0502020204030204" pitchFamily="34" charset="0"/>
              </a:rPr>
              <a:t>Training has been imparted to Cook cum Helpers, President &amp; Member Secretary of the SMCs on food safety and hygiene for school level kitchens and MDM Rules, 2015</a:t>
            </a:r>
            <a:r>
              <a:rPr lang="en-US" sz="2200" dirty="0" smtClean="0">
                <a:latin typeface="Calibri" panose="020F0502020204030204" pitchFamily="34" charset="0"/>
                <a:cs typeface="Calibri" panose="020F0502020204030204" pitchFamily="34" charset="0"/>
              </a:rPr>
              <a:t>.</a:t>
            </a:r>
          </a:p>
          <a:p>
            <a:pPr marL="342900" lvl="0" indent="-342900" algn="just">
              <a:buFont typeface="+mj-lt"/>
              <a:buAutoNum type="arabicParenR" startAt="3"/>
            </a:pPr>
            <a:endParaRPr lang="en-US" sz="1600" dirty="0">
              <a:latin typeface="Calibri" panose="020F0502020204030204" pitchFamily="34" charset="0"/>
              <a:cs typeface="Calibri" panose="020F0502020204030204" pitchFamily="34" charset="0"/>
            </a:endParaRPr>
          </a:p>
          <a:p>
            <a:pPr marL="342900" indent="-342900" algn="just">
              <a:buFont typeface="+mj-lt"/>
              <a:buAutoNum type="arabicParenR" startAt="3"/>
            </a:pPr>
            <a:r>
              <a:rPr lang="en-US" sz="2200" dirty="0">
                <a:latin typeface="Calibri" panose="020F0502020204030204" pitchFamily="34" charset="0"/>
                <a:cs typeface="Calibri" panose="020F0502020204030204" pitchFamily="34" charset="0"/>
              </a:rPr>
              <a:t>‘MDM Rules, 2015’ and ‘Guideline of </a:t>
            </a:r>
            <a:r>
              <a:rPr lang="en-US" sz="2200" dirty="0" err="1" smtClean="0">
                <a:latin typeface="Calibri" panose="020F0502020204030204" pitchFamily="34" charset="0"/>
                <a:cs typeface="Calibri" panose="020F0502020204030204" pitchFamily="34" charset="0"/>
              </a:rPr>
              <a:t>Sampriti</a:t>
            </a:r>
            <a:r>
              <a:rPr lang="en-US" sz="2200" dirty="0" smtClean="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Bhojan</a:t>
            </a:r>
            <a:r>
              <a:rPr lang="en-US" sz="2200" dirty="0">
                <a:latin typeface="Calibri" panose="020F0502020204030204" pitchFamily="34" charset="0"/>
                <a:cs typeface="Calibri" panose="020F0502020204030204" pitchFamily="34" charset="0"/>
              </a:rPr>
              <a:t>’ have been incorporated in the training module of SMC’s </a:t>
            </a:r>
            <a:r>
              <a:rPr lang="en-US" sz="2200" dirty="0" smtClean="0">
                <a:latin typeface="Calibri" panose="020F0502020204030204" pitchFamily="34" charset="0"/>
                <a:cs typeface="Calibri" panose="020F0502020204030204" pitchFamily="34" charset="0"/>
              </a:rPr>
              <a:t>members under </a:t>
            </a:r>
            <a:r>
              <a:rPr lang="en-US" sz="2200" dirty="0" err="1" smtClean="0">
                <a:latin typeface="Calibri" panose="020F0502020204030204" pitchFamily="34" charset="0"/>
                <a:cs typeface="Calibri" panose="020F0502020204030204" pitchFamily="34" charset="0"/>
              </a:rPr>
              <a:t>Samagra</a:t>
            </a:r>
            <a:r>
              <a:rPr lang="en-US" sz="2200" dirty="0" smtClean="0">
                <a:latin typeface="Calibri" panose="020F0502020204030204" pitchFamily="34" charset="0"/>
                <a:cs typeface="Calibri" panose="020F0502020204030204" pitchFamily="34" charset="0"/>
              </a:rPr>
              <a:t> </a:t>
            </a:r>
            <a:r>
              <a:rPr lang="en-US" sz="2200" dirty="0" err="1" smtClean="0">
                <a:latin typeface="Calibri" panose="020F0502020204030204" pitchFamily="34" charset="0"/>
                <a:cs typeface="Calibri" panose="020F0502020204030204" pitchFamily="34" charset="0"/>
              </a:rPr>
              <a:t>Shiksha</a:t>
            </a:r>
            <a:r>
              <a:rPr lang="en-US" sz="2200" dirty="0" smtClean="0">
                <a:latin typeface="Calibri" panose="020F0502020204030204" pitchFamily="34" charset="0"/>
                <a:cs typeface="Calibri" panose="020F0502020204030204" pitchFamily="34" charset="0"/>
              </a:rPr>
              <a:t>.</a:t>
            </a:r>
            <a:endParaRPr lang="en-US" sz="2200" dirty="0">
              <a:latin typeface="Calibri" panose="020F0502020204030204" pitchFamily="34" charset="0"/>
              <a:cs typeface="Calibri" panose="020F0502020204030204" pitchFamily="34" charset="0"/>
            </a:endParaRPr>
          </a:p>
        </p:txBody>
      </p:sp>
      <p:sp>
        <p:nvSpPr>
          <p:cNvPr id="4" name="Rounded Rectangle 3"/>
          <p:cNvSpPr/>
          <p:nvPr/>
        </p:nvSpPr>
        <p:spPr>
          <a:xfrm>
            <a:off x="761999" y="597158"/>
            <a:ext cx="7620001" cy="469642"/>
          </a:xfrm>
          <a:prstGeom prst="roundRect">
            <a:avLst/>
          </a:prstGeom>
          <a:blipFill>
            <a:blip r:embed="rId2" cstate="print"/>
            <a:tile tx="0" ty="0" sx="100000" sy="100000" flip="none" algn="tl"/>
          </a:blipFill>
        </p:spPr>
        <p:style>
          <a:lnRef idx="2">
            <a:schemeClr val="accent4"/>
          </a:lnRef>
          <a:fillRef idx="1">
            <a:schemeClr val="lt1"/>
          </a:fillRef>
          <a:effectRef idx="0">
            <a:schemeClr val="accent4"/>
          </a:effectRef>
          <a:fontRef idx="minor">
            <a:schemeClr val="dk1"/>
          </a:fontRef>
        </p:style>
        <p:txBody>
          <a:bodyPr rtlCol="0" anchor="ctr"/>
          <a:lstStyle/>
          <a:p>
            <a:r>
              <a:rPr lang="en-US" sz="2400" b="1" dirty="0" smtClean="0">
                <a:solidFill>
                  <a:srgbClr val="0070C0"/>
                </a:solidFill>
                <a:latin typeface="Calibri" panose="020F0502020204030204" pitchFamily="34" charset="0"/>
                <a:cs typeface="Calibri" panose="020F0502020204030204" pitchFamily="34" charset="0"/>
              </a:rPr>
              <a:t>Guideline on Food Safety and Hygiene for Kitchen</a:t>
            </a:r>
            <a:endParaRPr lang="en-US" sz="2400" b="1" dirty="0">
              <a:solidFill>
                <a:srgbClr val="0070C0"/>
              </a:solidFill>
              <a:latin typeface="Calibri" panose="020F0502020204030204" pitchFamily="34" charset="0"/>
              <a:cs typeface="Calibri" panose="020F0502020204030204" pitchFamily="34" charset="0"/>
            </a:endParaRPr>
          </a:p>
        </p:txBody>
      </p:sp>
      <p:sp>
        <p:nvSpPr>
          <p:cNvPr id="5" name="Rectangle 4"/>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1224650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F:\Guideline_on_Food safety and hygiene\Assamese.jpg"/>
          <p:cNvPicPr>
            <a:picLocks noChangeAspect="1" noChangeArrowheads="1"/>
          </p:cNvPicPr>
          <p:nvPr/>
        </p:nvPicPr>
        <p:blipFill>
          <a:blip r:embed="rId2" cstate="print"/>
          <a:srcRect/>
          <a:stretch>
            <a:fillRect/>
          </a:stretch>
        </p:blipFill>
        <p:spPr bwMode="auto">
          <a:xfrm>
            <a:off x="661838" y="990600"/>
            <a:ext cx="3605361" cy="4614862"/>
          </a:xfrm>
          <a:prstGeom prst="rect">
            <a:avLst/>
          </a:prstGeom>
          <a:ln>
            <a:noFill/>
          </a:ln>
          <a:effectLst>
            <a:outerShdw blurRad="292100" dist="139700" dir="2700000" algn="tl" rotWithShape="0">
              <a:srgbClr val="333333">
                <a:alpha val="65000"/>
              </a:srgbClr>
            </a:outerShdw>
          </a:effectLst>
        </p:spPr>
      </p:pic>
      <p:pic>
        <p:nvPicPr>
          <p:cNvPr id="4" name="Picture 8" descr="F:\Guideline_on_Food safety and hygiene\Bengoli.jpg"/>
          <p:cNvPicPr>
            <a:picLocks noChangeAspect="1" noChangeArrowheads="1"/>
          </p:cNvPicPr>
          <p:nvPr/>
        </p:nvPicPr>
        <p:blipFill>
          <a:blip r:embed="rId3" cstate="print"/>
          <a:srcRect/>
          <a:stretch>
            <a:fillRect/>
          </a:stretch>
        </p:blipFill>
        <p:spPr bwMode="auto">
          <a:xfrm>
            <a:off x="4784824" y="990600"/>
            <a:ext cx="3749575" cy="4614862"/>
          </a:xfrm>
          <a:prstGeom prst="rect">
            <a:avLst/>
          </a:prstGeom>
          <a:ln>
            <a:noFill/>
          </a:ln>
          <a:effectLst>
            <a:outerShdw blurRad="292100" dist="139700" dir="2700000" algn="tl" rotWithShape="0">
              <a:srgbClr val="333333">
                <a:alpha val="65000"/>
              </a:srgbClr>
            </a:outerShdw>
          </a:effectLst>
        </p:spPr>
      </p:pic>
      <p:sp>
        <p:nvSpPr>
          <p:cNvPr id="5" name="TextBox 9"/>
          <p:cNvSpPr txBox="1">
            <a:spLocks noChangeArrowheads="1"/>
          </p:cNvSpPr>
          <p:nvPr/>
        </p:nvSpPr>
        <p:spPr bwMode="auto">
          <a:xfrm>
            <a:off x="914400" y="5267325"/>
            <a:ext cx="2514600" cy="338137"/>
          </a:xfrm>
          <a:prstGeom prst="rect">
            <a:avLst/>
          </a:prstGeom>
          <a:noFill/>
          <a:ln w="9525">
            <a:noFill/>
            <a:miter lim="800000"/>
            <a:headEnd/>
            <a:tailEnd/>
          </a:ln>
        </p:spPr>
        <p:txBody>
          <a:bodyPr>
            <a:spAutoFit/>
          </a:bodyPr>
          <a:lstStyle/>
          <a:p>
            <a:pPr algn="ctr"/>
            <a:r>
              <a:rPr lang="en-US" sz="1600" b="1">
                <a:solidFill>
                  <a:schemeClr val="accent1"/>
                </a:solidFill>
              </a:rPr>
              <a:t>Assamese</a:t>
            </a:r>
          </a:p>
        </p:txBody>
      </p:sp>
      <p:sp>
        <p:nvSpPr>
          <p:cNvPr id="6" name="TextBox 10"/>
          <p:cNvSpPr txBox="1">
            <a:spLocks noChangeArrowheads="1"/>
          </p:cNvSpPr>
          <p:nvPr/>
        </p:nvSpPr>
        <p:spPr bwMode="auto">
          <a:xfrm>
            <a:off x="5410200" y="5300662"/>
            <a:ext cx="2514600" cy="338138"/>
          </a:xfrm>
          <a:prstGeom prst="rect">
            <a:avLst/>
          </a:prstGeom>
          <a:noFill/>
          <a:ln w="9525">
            <a:noFill/>
            <a:miter lim="800000"/>
            <a:headEnd/>
            <a:tailEnd/>
          </a:ln>
        </p:spPr>
        <p:txBody>
          <a:bodyPr>
            <a:spAutoFit/>
          </a:bodyPr>
          <a:lstStyle/>
          <a:p>
            <a:pPr algn="ctr"/>
            <a:r>
              <a:rPr lang="en-US" sz="1600" b="1">
                <a:solidFill>
                  <a:schemeClr val="accent1"/>
                </a:solidFill>
              </a:rPr>
              <a:t>Bengali</a:t>
            </a:r>
          </a:p>
        </p:txBody>
      </p:sp>
      <p:sp>
        <p:nvSpPr>
          <p:cNvPr id="7" name="Rectangle 6"/>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772517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819400"/>
            <a:ext cx="6781800" cy="838200"/>
          </a:xfrm>
        </p:spPr>
        <p:txBody>
          <a:bodyPr>
            <a:noAutofit/>
          </a:bodyPr>
          <a:lstStyle/>
          <a:p>
            <a:pPr algn="ctr"/>
            <a:r>
              <a:rPr lang="en-US" sz="6600" b="1" dirty="0">
                <a:solidFill>
                  <a:srgbClr val="0070C0"/>
                </a:solidFill>
                <a:effectLst>
                  <a:outerShdw blurRad="38100" dist="38100" dir="2700000" algn="tl">
                    <a:srgbClr val="000000">
                      <a:alpha val="43137"/>
                    </a:srgbClr>
                  </a:outerShdw>
                </a:effectLst>
                <a:latin typeface="Bradley Hand ITC" panose="03070402050302030203" pitchFamily="66" charset="0"/>
              </a:rPr>
              <a:t>Best Practices</a:t>
            </a:r>
            <a:endParaRPr lang="en-US" sz="6600" dirty="0">
              <a:solidFill>
                <a:srgbClr val="0070C0"/>
              </a:solidFill>
            </a:endParaRPr>
          </a:p>
        </p:txBody>
      </p:sp>
      <p:sp>
        <p:nvSpPr>
          <p:cNvPr id="4" name="Arc 3"/>
          <p:cNvSpPr/>
          <p:nvPr/>
        </p:nvSpPr>
        <p:spPr>
          <a:xfrm rot="20818907">
            <a:off x="4154626" y="3771025"/>
            <a:ext cx="2438400" cy="685800"/>
          </a:xfrm>
          <a:prstGeom prst="arc">
            <a:avLst>
              <a:gd name="adj1" fmla="val 11544136"/>
              <a:gd name="adj2" fmla="val 21306320"/>
            </a:avLst>
          </a:prstGeom>
          <a:ln w="5715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Tree>
    <p:extLst>
      <p:ext uri="{BB962C8B-B14F-4D97-AF65-F5344CB8AC3E}">
        <p14:creationId xmlns="" xmlns:p14="http://schemas.microsoft.com/office/powerpoint/2010/main" val="40250493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F:\Guideline_on_Food safety and hygiene\Bodo.jpg"/>
          <p:cNvPicPr>
            <a:picLocks noChangeAspect="1" noChangeArrowheads="1"/>
          </p:cNvPicPr>
          <p:nvPr/>
        </p:nvPicPr>
        <p:blipFill>
          <a:blip r:embed="rId2" cstate="print"/>
          <a:srcRect/>
          <a:stretch>
            <a:fillRect/>
          </a:stretch>
        </p:blipFill>
        <p:spPr bwMode="auto">
          <a:xfrm>
            <a:off x="783033" y="762000"/>
            <a:ext cx="3636567" cy="4876800"/>
          </a:xfrm>
          <a:prstGeom prst="rect">
            <a:avLst/>
          </a:prstGeom>
          <a:ln>
            <a:noFill/>
          </a:ln>
          <a:effectLst>
            <a:outerShdw blurRad="292100" dist="139700" dir="2700000" algn="tl" rotWithShape="0">
              <a:srgbClr val="333333">
                <a:alpha val="65000"/>
              </a:srgbClr>
            </a:outerShdw>
          </a:effectLst>
        </p:spPr>
      </p:pic>
      <p:pic>
        <p:nvPicPr>
          <p:cNvPr id="4" name="Picture 6" descr="F:\Guideline_on_Food safety and hygiene\English.jpg"/>
          <p:cNvPicPr>
            <a:picLocks noChangeAspect="1" noChangeArrowheads="1"/>
          </p:cNvPicPr>
          <p:nvPr/>
        </p:nvPicPr>
        <p:blipFill>
          <a:blip r:embed="rId3" cstate="print"/>
          <a:srcRect/>
          <a:stretch>
            <a:fillRect/>
          </a:stretch>
        </p:blipFill>
        <p:spPr bwMode="auto">
          <a:xfrm>
            <a:off x="4876800" y="762000"/>
            <a:ext cx="3493957" cy="4876800"/>
          </a:xfrm>
          <a:prstGeom prst="rect">
            <a:avLst/>
          </a:prstGeom>
          <a:ln>
            <a:noFill/>
          </a:ln>
          <a:effectLst>
            <a:outerShdw blurRad="292100" dist="139700" dir="2700000" algn="tl" rotWithShape="0">
              <a:srgbClr val="333333">
                <a:alpha val="65000"/>
              </a:srgbClr>
            </a:outerShdw>
          </a:effectLst>
        </p:spPr>
      </p:pic>
      <p:sp>
        <p:nvSpPr>
          <p:cNvPr id="5" name="TextBox 9"/>
          <p:cNvSpPr txBox="1">
            <a:spLocks noChangeArrowheads="1"/>
          </p:cNvSpPr>
          <p:nvPr/>
        </p:nvSpPr>
        <p:spPr bwMode="auto">
          <a:xfrm>
            <a:off x="1219200" y="5181600"/>
            <a:ext cx="2514600" cy="338138"/>
          </a:xfrm>
          <a:prstGeom prst="rect">
            <a:avLst/>
          </a:prstGeom>
          <a:noFill/>
          <a:ln w="9525">
            <a:noFill/>
            <a:miter lim="800000"/>
            <a:headEnd/>
            <a:tailEnd/>
          </a:ln>
        </p:spPr>
        <p:txBody>
          <a:bodyPr>
            <a:spAutoFit/>
          </a:bodyPr>
          <a:lstStyle/>
          <a:p>
            <a:pPr algn="ctr"/>
            <a:r>
              <a:rPr lang="en-US" sz="1600" b="1">
                <a:solidFill>
                  <a:schemeClr val="accent1"/>
                </a:solidFill>
              </a:rPr>
              <a:t>Bodo</a:t>
            </a:r>
          </a:p>
        </p:txBody>
      </p:sp>
      <p:sp>
        <p:nvSpPr>
          <p:cNvPr id="6" name="TextBox 10"/>
          <p:cNvSpPr txBox="1">
            <a:spLocks noChangeArrowheads="1"/>
          </p:cNvSpPr>
          <p:nvPr/>
        </p:nvSpPr>
        <p:spPr bwMode="auto">
          <a:xfrm>
            <a:off x="5410200" y="5257800"/>
            <a:ext cx="2514600" cy="338138"/>
          </a:xfrm>
          <a:prstGeom prst="rect">
            <a:avLst/>
          </a:prstGeom>
          <a:noFill/>
          <a:ln w="9525">
            <a:noFill/>
            <a:miter lim="800000"/>
            <a:headEnd/>
            <a:tailEnd/>
          </a:ln>
        </p:spPr>
        <p:txBody>
          <a:bodyPr>
            <a:spAutoFit/>
          </a:bodyPr>
          <a:lstStyle/>
          <a:p>
            <a:pPr algn="ctr"/>
            <a:r>
              <a:rPr lang="en-US" sz="1600" b="1">
                <a:solidFill>
                  <a:schemeClr val="accent1"/>
                </a:solidFill>
              </a:rPr>
              <a:t>English</a:t>
            </a:r>
          </a:p>
        </p:txBody>
      </p:sp>
      <p:sp>
        <p:nvSpPr>
          <p:cNvPr id="7" name="Rectangle 6"/>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7533144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8200" y="609600"/>
            <a:ext cx="7620001" cy="469642"/>
          </a:xfrm>
          <a:prstGeom prst="roundRect">
            <a:avLst/>
          </a:prstGeom>
          <a:blipFill>
            <a:blip r:embed="rId2" cstate="print"/>
            <a:tile tx="0" ty="0" sx="100000" sy="100000" flip="none" algn="tl"/>
          </a:blipFill>
        </p:spPr>
        <p:style>
          <a:lnRef idx="2">
            <a:schemeClr val="accent4"/>
          </a:lnRef>
          <a:fillRef idx="1">
            <a:schemeClr val="lt1"/>
          </a:fillRef>
          <a:effectRef idx="0">
            <a:schemeClr val="accent4"/>
          </a:effectRef>
          <a:fontRef idx="minor">
            <a:schemeClr val="dk1"/>
          </a:fontRef>
        </p:style>
        <p:txBody>
          <a:bodyPr rtlCol="0" anchor="ctr"/>
          <a:lstStyle/>
          <a:p>
            <a:r>
              <a:rPr lang="en-US" sz="2400" b="1" dirty="0" smtClean="0">
                <a:solidFill>
                  <a:srgbClr val="0070C0"/>
                </a:solidFill>
                <a:latin typeface="Calibri" panose="020F0502020204030204" pitchFamily="34" charset="0"/>
                <a:cs typeface="Calibri" panose="020F0502020204030204" pitchFamily="34" charset="0"/>
              </a:rPr>
              <a:t>Dining Hall developed by Community</a:t>
            </a:r>
            <a:endParaRPr lang="en-US" sz="2400" b="1" dirty="0">
              <a:solidFill>
                <a:srgbClr val="0070C0"/>
              </a:solidFill>
              <a:latin typeface="Calibri" panose="020F0502020204030204" pitchFamily="34" charset="0"/>
              <a:cs typeface="Calibri" panose="020F0502020204030204" pitchFamily="34" charset="0"/>
            </a:endParaRPr>
          </a:p>
        </p:txBody>
      </p:sp>
      <p:pic>
        <p:nvPicPr>
          <p:cNvPr id="5" name="Picture 5" descr="IMG-20171020-WA0078"/>
          <p:cNvPicPr>
            <a:picLocks noChangeAspect="1" noChangeArrowheads="1"/>
          </p:cNvPicPr>
          <p:nvPr/>
        </p:nvPicPr>
        <p:blipFill>
          <a:blip r:embed="rId3" cstate="print"/>
          <a:srcRect/>
          <a:stretch>
            <a:fillRect/>
          </a:stretch>
        </p:blipFill>
        <p:spPr bwMode="auto">
          <a:xfrm>
            <a:off x="762000" y="1162050"/>
            <a:ext cx="3657600" cy="2660904"/>
          </a:xfrm>
          <a:prstGeom prst="rect">
            <a:avLst/>
          </a:prstGeom>
          <a:ln>
            <a:noFill/>
          </a:ln>
          <a:effectLst>
            <a:outerShdw blurRad="292100" dist="139700" dir="2700000" algn="tl" rotWithShape="0">
              <a:srgbClr val="333333">
                <a:alpha val="65000"/>
              </a:srgbClr>
            </a:outerShdw>
          </a:effectLst>
        </p:spPr>
      </p:pic>
      <p:pic>
        <p:nvPicPr>
          <p:cNvPr id="6" name="Picture 6" descr="IMG-20171118-WA0003"/>
          <p:cNvPicPr>
            <a:picLocks noChangeAspect="1" noChangeArrowheads="1"/>
          </p:cNvPicPr>
          <p:nvPr/>
        </p:nvPicPr>
        <p:blipFill>
          <a:blip r:embed="rId4" cstate="print"/>
          <a:srcRect/>
          <a:stretch>
            <a:fillRect/>
          </a:stretch>
        </p:blipFill>
        <p:spPr bwMode="auto">
          <a:xfrm>
            <a:off x="4724400" y="1295400"/>
            <a:ext cx="4267200" cy="2514600"/>
          </a:xfrm>
          <a:prstGeom prst="rect">
            <a:avLst/>
          </a:prstGeom>
          <a:ln>
            <a:noFill/>
          </a:ln>
          <a:effectLst>
            <a:outerShdw blurRad="292100" dist="139700" dir="2700000" algn="tl" rotWithShape="0">
              <a:srgbClr val="333333">
                <a:alpha val="65000"/>
              </a:srgbClr>
            </a:outerShdw>
          </a:effectLst>
        </p:spPr>
      </p:pic>
      <p:pic>
        <p:nvPicPr>
          <p:cNvPr id="7" name="Picture 5" descr="IMG-20171127-WA0043"/>
          <p:cNvPicPr>
            <a:picLocks noChangeAspect="1" noChangeArrowheads="1"/>
          </p:cNvPicPr>
          <p:nvPr/>
        </p:nvPicPr>
        <p:blipFill>
          <a:blip r:embed="rId5" cstate="print"/>
          <a:srcRect/>
          <a:stretch>
            <a:fillRect/>
          </a:stretch>
        </p:blipFill>
        <p:spPr bwMode="auto">
          <a:xfrm>
            <a:off x="762000" y="3962400"/>
            <a:ext cx="3657600" cy="2551612"/>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838200" y="0"/>
            <a:ext cx="6705600" cy="369332"/>
          </a:xfrm>
          <a:prstGeom prst="rect">
            <a:avLst/>
          </a:prstGeom>
          <a:noFill/>
        </p:spPr>
        <p:txBody>
          <a:bodyPr wrap="square" rtlCol="0">
            <a:spAutoFit/>
          </a:bodyPr>
          <a:lstStyle/>
          <a:p>
            <a:r>
              <a:rPr lang="en-US" b="1" dirty="0" smtClean="0">
                <a:solidFill>
                  <a:schemeClr val="bg1"/>
                </a:solidFill>
                <a:latin typeface="Calibri" pitchFamily="34" charset="0"/>
                <a:cs typeface="Calibri" pitchFamily="34" charset="0"/>
              </a:rPr>
              <a:t>Innovation under MDMS, Assam</a:t>
            </a:r>
            <a:endParaRPr lang="en-US" b="1" dirty="0">
              <a:solidFill>
                <a:schemeClr val="bg1"/>
              </a:solidFill>
              <a:latin typeface="Calibri" pitchFamily="34" charset="0"/>
              <a:cs typeface="Calibri" pitchFamily="34" charset="0"/>
            </a:endParaRPr>
          </a:p>
        </p:txBody>
      </p:sp>
      <p:pic>
        <p:nvPicPr>
          <p:cNvPr id="1026" name="Picture 2"/>
          <p:cNvPicPr>
            <a:picLocks noChangeAspect="1" noChangeArrowheads="1"/>
          </p:cNvPicPr>
          <p:nvPr/>
        </p:nvPicPr>
        <p:blipFill>
          <a:blip r:embed="rId6" cstate="print"/>
          <a:srcRect/>
          <a:stretch>
            <a:fillRect/>
          </a:stretch>
        </p:blipFill>
        <p:spPr bwMode="auto">
          <a:xfrm>
            <a:off x="4775200" y="3962400"/>
            <a:ext cx="4064000" cy="259080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1224650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8199" y="457200"/>
            <a:ext cx="7620001" cy="469642"/>
          </a:xfrm>
          <a:prstGeom prst="roundRect">
            <a:avLst/>
          </a:prstGeom>
          <a:blipFill>
            <a:blip r:embed="rId2" cstate="print"/>
            <a:tile tx="0" ty="0" sx="100000" sy="100000" flip="none" algn="tl"/>
          </a:blipFill>
        </p:spPr>
        <p:style>
          <a:lnRef idx="2">
            <a:schemeClr val="accent4"/>
          </a:lnRef>
          <a:fillRef idx="1">
            <a:schemeClr val="lt1"/>
          </a:fillRef>
          <a:effectRef idx="0">
            <a:schemeClr val="accent4"/>
          </a:effectRef>
          <a:fontRef idx="minor">
            <a:schemeClr val="dk1"/>
          </a:fontRef>
        </p:style>
        <p:txBody>
          <a:bodyPr rtlCol="0" anchor="ctr"/>
          <a:lstStyle/>
          <a:p>
            <a:r>
              <a:rPr lang="en-US" sz="2400" b="1" dirty="0" smtClean="0">
                <a:solidFill>
                  <a:srgbClr val="0070C0"/>
                </a:solidFill>
                <a:latin typeface="Calibri" panose="020F0502020204030204" pitchFamily="34" charset="0"/>
                <a:cs typeface="Calibri" panose="020F0502020204030204" pitchFamily="34" charset="0"/>
              </a:rPr>
              <a:t>Cooking Competition under MDM Scheme</a:t>
            </a:r>
            <a:endParaRPr lang="en-US" sz="2400" b="1" dirty="0">
              <a:solidFill>
                <a:srgbClr val="0070C0"/>
              </a:solidFill>
              <a:latin typeface="Calibri" panose="020F0502020204030204" pitchFamily="34" charset="0"/>
              <a:cs typeface="Calibri" panose="020F0502020204030204" pitchFamily="34" charset="0"/>
            </a:endParaRPr>
          </a:p>
        </p:txBody>
      </p:sp>
      <p:sp>
        <p:nvSpPr>
          <p:cNvPr id="3" name="Rectangle 2"/>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sp>
        <p:nvSpPr>
          <p:cNvPr id="6" name="TextBox 5"/>
          <p:cNvSpPr txBox="1"/>
          <p:nvPr/>
        </p:nvSpPr>
        <p:spPr>
          <a:xfrm>
            <a:off x="838200" y="990600"/>
            <a:ext cx="7543800" cy="6855723"/>
          </a:xfrm>
          <a:prstGeom prst="rect">
            <a:avLst/>
          </a:prstGeom>
          <a:noFill/>
        </p:spPr>
        <p:txBody>
          <a:bodyPr wrap="square" rtlCol="0">
            <a:spAutoFit/>
          </a:bodyPr>
          <a:lstStyle/>
          <a:p>
            <a:pPr marL="269875" indent="-269875" algn="just">
              <a:buFont typeface="Wingdings" pitchFamily="2" charset="2"/>
              <a:buChar char="Ø"/>
              <a:tabLst>
                <a:tab pos="269875" algn="l"/>
              </a:tabLst>
            </a:pPr>
            <a:r>
              <a:rPr lang="en-US" dirty="0" smtClean="0">
                <a:latin typeface="Calibri" pitchFamily="34" charset="0"/>
                <a:cs typeface="Calibri" pitchFamily="34" charset="0"/>
              </a:rPr>
              <a:t>As per communication received from GOI vide letter No.F.no.1-4/2018-Desk (MDM) dated 28</a:t>
            </a:r>
            <a:r>
              <a:rPr lang="en-US" baseline="30000" dirty="0" smtClean="0">
                <a:latin typeface="Calibri" pitchFamily="34" charset="0"/>
                <a:cs typeface="Calibri" pitchFamily="34" charset="0"/>
              </a:rPr>
              <a:t>th</a:t>
            </a:r>
            <a:r>
              <a:rPr lang="en-US" dirty="0" smtClean="0">
                <a:latin typeface="Calibri" pitchFamily="34" charset="0"/>
                <a:cs typeface="Calibri" pitchFamily="34" charset="0"/>
              </a:rPr>
              <a:t> February, 2019, Cooking Competition at various levels may be organized to promote innovative menu.</a:t>
            </a:r>
          </a:p>
          <a:p>
            <a:pPr marL="269875" indent="-269875" algn="just">
              <a:tabLst>
                <a:tab pos="269875" algn="l"/>
              </a:tabLst>
            </a:pPr>
            <a:endParaRPr lang="en-US" sz="900" dirty="0" smtClean="0">
              <a:latin typeface="Calibri" pitchFamily="34" charset="0"/>
              <a:cs typeface="Calibri" pitchFamily="34" charset="0"/>
            </a:endParaRPr>
          </a:p>
          <a:p>
            <a:pPr marL="269875" indent="-269875" algn="just">
              <a:buFont typeface="Wingdings" pitchFamily="2" charset="2"/>
              <a:buChar char="Ø"/>
              <a:tabLst>
                <a:tab pos="269875" algn="l"/>
              </a:tabLst>
            </a:pPr>
            <a:r>
              <a:rPr lang="en-US" dirty="0" smtClean="0">
                <a:latin typeface="Calibri" pitchFamily="34" charset="0"/>
                <a:cs typeface="Calibri" pitchFamily="34" charset="0"/>
              </a:rPr>
              <a:t>Cooking competitions under MDMS were held in three districts namely, </a:t>
            </a:r>
            <a:r>
              <a:rPr lang="en-US" dirty="0" err="1" smtClean="0">
                <a:latin typeface="Calibri" pitchFamily="34" charset="0"/>
                <a:cs typeface="Calibri" pitchFamily="34" charset="0"/>
              </a:rPr>
              <a:t>Nalbari</a:t>
            </a:r>
            <a:r>
              <a:rPr lang="en-US" dirty="0" smtClean="0">
                <a:latin typeface="Calibri" pitchFamily="34" charset="0"/>
                <a:cs typeface="Calibri" pitchFamily="34" charset="0"/>
              </a:rPr>
              <a:t>, </a:t>
            </a:r>
            <a:r>
              <a:rPr lang="en-US" dirty="0" err="1" smtClean="0">
                <a:latin typeface="Calibri" pitchFamily="34" charset="0"/>
                <a:cs typeface="Calibri" pitchFamily="34" charset="0"/>
              </a:rPr>
              <a:t>Kamrup</a:t>
            </a:r>
            <a:r>
              <a:rPr lang="en-US" dirty="0" smtClean="0">
                <a:latin typeface="Calibri" pitchFamily="34" charset="0"/>
                <a:cs typeface="Calibri" pitchFamily="34" charset="0"/>
              </a:rPr>
              <a:t> (Rural) and </a:t>
            </a:r>
            <a:r>
              <a:rPr lang="en-US" dirty="0" err="1" smtClean="0">
                <a:latin typeface="Calibri" pitchFamily="34" charset="0"/>
                <a:cs typeface="Calibri" pitchFamily="34" charset="0"/>
              </a:rPr>
              <a:t>Dhemaji</a:t>
            </a:r>
            <a:r>
              <a:rPr lang="en-US" dirty="0" smtClean="0">
                <a:latin typeface="Calibri" pitchFamily="34" charset="0"/>
                <a:cs typeface="Calibri" pitchFamily="34" charset="0"/>
              </a:rPr>
              <a:t> on 7</a:t>
            </a:r>
            <a:r>
              <a:rPr lang="en-US" baseline="30000" dirty="0" smtClean="0">
                <a:latin typeface="Calibri" pitchFamily="34" charset="0"/>
                <a:cs typeface="Calibri" pitchFamily="34" charset="0"/>
              </a:rPr>
              <a:t>th</a:t>
            </a:r>
            <a:r>
              <a:rPr lang="en-US" dirty="0" smtClean="0">
                <a:latin typeface="Calibri" pitchFamily="34" charset="0"/>
                <a:cs typeface="Calibri" pitchFamily="34" charset="0"/>
              </a:rPr>
              <a:t> June, 2019 on experimental basis.</a:t>
            </a:r>
          </a:p>
          <a:p>
            <a:pPr marL="269875" indent="-269875" algn="just">
              <a:buFont typeface="Wingdings" pitchFamily="2" charset="2"/>
              <a:buChar char="Ø"/>
              <a:tabLst>
                <a:tab pos="269875" algn="l"/>
              </a:tabLst>
            </a:pPr>
            <a:endParaRPr lang="en-US" sz="900" dirty="0" smtClean="0">
              <a:latin typeface="Calibri" pitchFamily="34" charset="0"/>
              <a:cs typeface="Calibri" pitchFamily="34" charset="0"/>
            </a:endParaRPr>
          </a:p>
          <a:p>
            <a:pPr marL="269875" indent="-269875" algn="just">
              <a:buFont typeface="Wingdings" pitchFamily="2" charset="2"/>
              <a:buChar char="Ø"/>
              <a:tabLst>
                <a:tab pos="269875" algn="l"/>
              </a:tabLst>
            </a:pPr>
            <a:r>
              <a:rPr lang="en-US" dirty="0" smtClean="0">
                <a:latin typeface="Calibri" pitchFamily="34" charset="0"/>
                <a:cs typeface="Calibri" pitchFamily="34" charset="0"/>
              </a:rPr>
              <a:t>Three nearby schools of each district were selected for organizing the cooking competition. One school is selected as a venue for the competition and other two nearby schools were participated.</a:t>
            </a:r>
          </a:p>
          <a:p>
            <a:pPr marL="269875" indent="-269875" algn="just">
              <a:buFont typeface="Wingdings" pitchFamily="2" charset="2"/>
              <a:buChar char="Ø"/>
              <a:tabLst>
                <a:tab pos="269875" algn="l"/>
              </a:tabLst>
            </a:pPr>
            <a:endParaRPr lang="en-US" sz="900" dirty="0" smtClean="0">
              <a:latin typeface="Calibri" pitchFamily="34" charset="0"/>
              <a:cs typeface="Calibri" pitchFamily="34" charset="0"/>
            </a:endParaRPr>
          </a:p>
          <a:p>
            <a:pPr marL="269875" indent="-269875" algn="just">
              <a:buFont typeface="Wingdings" pitchFamily="2" charset="2"/>
              <a:buChar char="Ø"/>
              <a:tabLst>
                <a:tab pos="269875" algn="l"/>
              </a:tabLst>
            </a:pPr>
            <a:r>
              <a:rPr lang="en-US" dirty="0" smtClean="0">
                <a:latin typeface="Calibri" pitchFamily="34" charset="0"/>
                <a:cs typeface="Calibri" pitchFamily="34" charset="0"/>
              </a:rPr>
              <a:t>Officers from District and Block levels, Sub-Divisional Medical &amp; Health Officer, Nutritional Expert cum Food Safety Officer, Members of SMC’s &amp; Mother Groups, Teachers, Parents, Community were also present in the competition.</a:t>
            </a:r>
          </a:p>
          <a:p>
            <a:pPr marL="269875" indent="-269875" algn="just">
              <a:buFont typeface="Wingdings" pitchFamily="2" charset="2"/>
              <a:buChar char="Ø"/>
              <a:tabLst>
                <a:tab pos="269875" algn="l"/>
              </a:tabLst>
            </a:pPr>
            <a:endParaRPr lang="en-US" sz="1050" dirty="0" smtClean="0">
              <a:latin typeface="Calibri" pitchFamily="34" charset="0"/>
              <a:cs typeface="Calibri" pitchFamily="34" charset="0"/>
            </a:endParaRPr>
          </a:p>
          <a:p>
            <a:pPr marL="269875" indent="-269875" algn="just">
              <a:buFont typeface="Wingdings" pitchFamily="2" charset="2"/>
              <a:buChar char="Ø"/>
              <a:tabLst>
                <a:tab pos="269875" algn="l"/>
              </a:tabLst>
            </a:pPr>
            <a:r>
              <a:rPr lang="en-US" dirty="0" smtClean="0">
                <a:latin typeface="Calibri" pitchFamily="34" charset="0"/>
                <a:cs typeface="Calibri" pitchFamily="34" charset="0"/>
              </a:rPr>
              <a:t>Children of all the participating schools, District officials of various levels/ Departments, Teachers, etc. have tasted the meals prepared by the Cook cum Helpers and have given their judgment accordingly.</a:t>
            </a:r>
          </a:p>
          <a:p>
            <a:pPr marL="269875" indent="-269875" algn="just">
              <a:buFont typeface="Wingdings" pitchFamily="2" charset="2"/>
              <a:buChar char="Ø"/>
              <a:tabLst>
                <a:tab pos="269875" algn="l"/>
              </a:tabLst>
            </a:pPr>
            <a:endParaRPr lang="en-US" sz="1100" dirty="0" smtClean="0">
              <a:latin typeface="Calibri" pitchFamily="34" charset="0"/>
              <a:cs typeface="Calibri" pitchFamily="34" charset="0"/>
            </a:endParaRPr>
          </a:p>
          <a:p>
            <a:pPr marL="269875" indent="-269875" algn="just">
              <a:buFont typeface="Wingdings" pitchFamily="2" charset="2"/>
              <a:buChar char="Ø"/>
              <a:tabLst>
                <a:tab pos="269875" algn="l"/>
              </a:tabLst>
            </a:pPr>
            <a:r>
              <a:rPr lang="en-US" dirty="0" smtClean="0">
                <a:latin typeface="Calibri" pitchFamily="34" charset="0"/>
                <a:cs typeface="Calibri" pitchFamily="34" charset="0"/>
              </a:rPr>
              <a:t>Certificate of </a:t>
            </a:r>
            <a:r>
              <a:rPr lang="en-US" dirty="0" err="1" smtClean="0">
                <a:latin typeface="Calibri" pitchFamily="34" charset="0"/>
                <a:cs typeface="Calibri" pitchFamily="34" charset="0"/>
              </a:rPr>
              <a:t>honour</a:t>
            </a:r>
            <a:r>
              <a:rPr lang="en-US" dirty="0" smtClean="0">
                <a:latin typeface="Calibri" pitchFamily="34" charset="0"/>
                <a:cs typeface="Calibri" pitchFamily="34" charset="0"/>
              </a:rPr>
              <a:t> and token of appreciation were given to all the participating Cook cum Helpers. </a:t>
            </a:r>
          </a:p>
          <a:p>
            <a:endParaRPr lang="en-US" sz="2000" dirty="0" smtClean="0">
              <a:latin typeface="Calibri" pitchFamily="34" charset="0"/>
              <a:cs typeface="Calibri" pitchFamily="34" charset="0"/>
            </a:endParaRPr>
          </a:p>
          <a:p>
            <a:endParaRPr lang="en-US" sz="2000" dirty="0" smtClean="0">
              <a:latin typeface="Calibri" pitchFamily="34" charset="0"/>
              <a:cs typeface="Calibri" pitchFamily="34" charset="0"/>
            </a:endParaRPr>
          </a:p>
          <a:p>
            <a:endParaRPr lang="en-US" sz="2000" dirty="0">
              <a:latin typeface="Calibri" pitchFamily="34" charset="0"/>
              <a:cs typeface="Calibri" pitchFamily="34" charset="0"/>
            </a:endParaRPr>
          </a:p>
        </p:txBody>
      </p:sp>
    </p:spTree>
    <p:extLst>
      <p:ext uri="{BB962C8B-B14F-4D97-AF65-F5344CB8AC3E}">
        <p14:creationId xmlns="" xmlns:p14="http://schemas.microsoft.com/office/powerpoint/2010/main" val="11224650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Cooking Comp. Nlb 7-6-19\8.jpg"/>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152400" y="914400"/>
            <a:ext cx="4343400" cy="2362200"/>
          </a:xfrm>
          <a:prstGeom prst="rect">
            <a:avLst/>
          </a:prstGeom>
          <a:ln>
            <a:noFill/>
          </a:ln>
          <a:effectLst>
            <a:outerShdw blurRad="292100" dist="139700" dir="2700000" algn="tl" rotWithShape="0">
              <a:srgbClr val="333333">
                <a:alpha val="65000"/>
              </a:srgbClr>
            </a:outerShdw>
          </a:effectLst>
        </p:spPr>
      </p:pic>
      <p:pic>
        <p:nvPicPr>
          <p:cNvPr id="6" name="Picture 5" descr="D:\Cooking Comp. Nlb 7-6-19\19.jp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4572000" y="914400"/>
            <a:ext cx="4419600" cy="2362200"/>
          </a:xfrm>
          <a:prstGeom prst="rect">
            <a:avLst/>
          </a:prstGeom>
          <a:ln>
            <a:noFill/>
          </a:ln>
          <a:effectLst>
            <a:outerShdw blurRad="292100" dist="139700" dir="2700000" algn="tl" rotWithShape="0">
              <a:srgbClr val="333333">
                <a:alpha val="65000"/>
              </a:srgbClr>
            </a:outerShdw>
          </a:effectLst>
        </p:spPr>
      </p:pic>
      <p:pic>
        <p:nvPicPr>
          <p:cNvPr id="7" name="Picture 6" descr="D:\Cooking Comp. Nlb 7-6-19\92.jpg"/>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4572000" y="3352800"/>
            <a:ext cx="4419600" cy="2895600"/>
          </a:xfrm>
          <a:prstGeom prst="rect">
            <a:avLst/>
          </a:prstGeom>
          <a:ln>
            <a:noFill/>
          </a:ln>
          <a:effectLst>
            <a:outerShdw blurRad="292100" dist="139700" dir="2700000" algn="tl" rotWithShape="0">
              <a:srgbClr val="333333">
                <a:alpha val="65000"/>
              </a:srgbClr>
            </a:outerShdw>
          </a:effectLst>
        </p:spPr>
      </p:pic>
      <p:grpSp>
        <p:nvGrpSpPr>
          <p:cNvPr id="10" name="Group 9"/>
          <p:cNvGrpSpPr/>
          <p:nvPr/>
        </p:nvGrpSpPr>
        <p:grpSpPr>
          <a:xfrm>
            <a:off x="762000" y="0"/>
            <a:ext cx="7772400" cy="381000"/>
            <a:chOff x="762000" y="0"/>
            <a:chExt cx="7772400" cy="381000"/>
          </a:xfrm>
        </p:grpSpPr>
        <p:sp>
          <p:nvSpPr>
            <p:cNvPr id="8" name="Rectangle 7"/>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grpSp>
      <p:sp>
        <p:nvSpPr>
          <p:cNvPr id="11" name="TextBox 10"/>
          <p:cNvSpPr txBox="1"/>
          <p:nvPr/>
        </p:nvSpPr>
        <p:spPr>
          <a:xfrm>
            <a:off x="762000" y="457200"/>
            <a:ext cx="7696200" cy="461665"/>
          </a:xfrm>
          <a:prstGeom prst="rect">
            <a:avLst/>
          </a:prstGeom>
          <a:noFill/>
        </p:spPr>
        <p:txBody>
          <a:bodyPr wrap="square" rtlCol="0">
            <a:spAutoFit/>
          </a:bodyPr>
          <a:lstStyle/>
          <a:p>
            <a:pPr algn="ctr"/>
            <a:r>
              <a:rPr lang="en-US" sz="2400" b="1" dirty="0" smtClean="0">
                <a:solidFill>
                  <a:srgbClr val="0070C0"/>
                </a:solidFill>
                <a:latin typeface="Calibri" pitchFamily="34" charset="0"/>
                <a:cs typeface="Calibri" pitchFamily="34" charset="0"/>
              </a:rPr>
              <a:t>Cooking Competition: </a:t>
            </a:r>
            <a:r>
              <a:rPr lang="en-US" sz="2400" b="1" dirty="0" err="1" smtClean="0">
                <a:solidFill>
                  <a:srgbClr val="0070C0"/>
                </a:solidFill>
                <a:latin typeface="Calibri" pitchFamily="34" charset="0"/>
                <a:cs typeface="Calibri" pitchFamily="34" charset="0"/>
              </a:rPr>
              <a:t>Nalbari</a:t>
            </a:r>
            <a:r>
              <a:rPr lang="en-US" sz="2400" b="1" dirty="0" smtClean="0">
                <a:solidFill>
                  <a:srgbClr val="0070C0"/>
                </a:solidFill>
                <a:latin typeface="Calibri" pitchFamily="34" charset="0"/>
                <a:cs typeface="Calibri" pitchFamily="34" charset="0"/>
              </a:rPr>
              <a:t> District</a:t>
            </a:r>
            <a:endParaRPr lang="en-US" sz="2400" b="1" dirty="0">
              <a:solidFill>
                <a:srgbClr val="0070C0"/>
              </a:solidFill>
              <a:latin typeface="Calibri" pitchFamily="34" charset="0"/>
              <a:cs typeface="Calibri" pitchFamily="34" charset="0"/>
            </a:endParaRPr>
          </a:p>
        </p:txBody>
      </p:sp>
      <p:pic>
        <p:nvPicPr>
          <p:cNvPr id="12" name="Picture 11" descr="D:\Cooking Comp. Nlb 7-6-19\62.jpg"/>
          <p:cNvPicPr/>
          <p:nvPr/>
        </p:nvPicPr>
        <p:blipFill>
          <a:blip r:embed="rId5"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152400" y="3352800"/>
            <a:ext cx="4343400" cy="2895600"/>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228600" y="6324600"/>
            <a:ext cx="8686800" cy="584775"/>
          </a:xfrm>
          <a:prstGeom prst="rect">
            <a:avLst/>
          </a:prstGeom>
          <a:noFill/>
        </p:spPr>
        <p:txBody>
          <a:bodyPr wrap="square" rtlCol="0">
            <a:spAutoFit/>
          </a:bodyPr>
          <a:lstStyle/>
          <a:p>
            <a:pPr marL="342900" indent="-342900" algn="ctr"/>
            <a:r>
              <a:rPr lang="en-US" sz="1600" dirty="0" smtClean="0">
                <a:latin typeface="Calibri" pitchFamily="34" charset="0"/>
                <a:cs typeface="Calibri" pitchFamily="34" charset="0"/>
              </a:rPr>
              <a:t>1. Pub </a:t>
            </a:r>
            <a:r>
              <a:rPr lang="en-US" sz="1600" dirty="0" err="1" smtClean="0">
                <a:latin typeface="Calibri" pitchFamily="34" charset="0"/>
                <a:cs typeface="Calibri" pitchFamily="34" charset="0"/>
              </a:rPr>
              <a:t>Bahjani</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Gopalthan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Balika</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Vidyapith</a:t>
            </a:r>
            <a:r>
              <a:rPr lang="en-US" sz="1600" dirty="0" smtClean="0">
                <a:latin typeface="Calibri" pitchFamily="34" charset="0"/>
                <a:cs typeface="Calibri" pitchFamily="34" charset="0"/>
              </a:rPr>
              <a:t> High School, 2. </a:t>
            </a:r>
            <a:r>
              <a:rPr lang="en-US" sz="1600" dirty="0" err="1" smtClean="0">
                <a:latin typeface="Calibri" pitchFamily="34" charset="0"/>
                <a:cs typeface="Calibri" pitchFamily="34" charset="0"/>
              </a:rPr>
              <a:t>Amayapur</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Elingidal</a:t>
            </a:r>
            <a:r>
              <a:rPr lang="en-US" sz="1600" dirty="0" smtClean="0">
                <a:latin typeface="Calibri" pitchFamily="34" charset="0"/>
                <a:cs typeface="Calibri" pitchFamily="34" charset="0"/>
              </a:rPr>
              <a:t> ME School,  </a:t>
            </a:r>
          </a:p>
          <a:p>
            <a:pPr marL="342900" indent="-342900" algn="ctr"/>
            <a:r>
              <a:rPr lang="en-US" sz="1600" dirty="0" smtClean="0">
                <a:latin typeface="Calibri" pitchFamily="34" charset="0"/>
                <a:cs typeface="Calibri" pitchFamily="34" charset="0"/>
              </a:rPr>
              <a:t>3. </a:t>
            </a:r>
            <a:r>
              <a:rPr lang="en-US" sz="1600" dirty="0" err="1" smtClean="0">
                <a:latin typeface="Calibri" pitchFamily="34" charset="0"/>
                <a:cs typeface="Calibri" pitchFamily="34" charset="0"/>
              </a:rPr>
              <a:t>Amayapur</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Elingidal</a:t>
            </a:r>
            <a:r>
              <a:rPr lang="en-US" sz="1600" dirty="0" smtClean="0">
                <a:latin typeface="Calibri" pitchFamily="34" charset="0"/>
                <a:cs typeface="Calibri" pitchFamily="34" charset="0"/>
              </a:rPr>
              <a:t> MV School, Cook cum Helpers participated- 6 ( 2 in each school)</a:t>
            </a:r>
            <a:endParaRPr lang="en-US" sz="16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acer\Desktop\Cooking competition\KAMRUP PHOTO\vlcsnap-2019-06-08-00h43m34s118.png"/>
          <p:cNvPicPr/>
          <p:nvPr/>
        </p:nvPicPr>
        <p:blipFill>
          <a:blip r:embed="rId2" cstate="print"/>
          <a:srcRect/>
          <a:stretch>
            <a:fillRect/>
          </a:stretch>
        </p:blipFill>
        <p:spPr bwMode="auto">
          <a:xfrm>
            <a:off x="4648200" y="762000"/>
            <a:ext cx="4343400" cy="2743200"/>
          </a:xfrm>
          <a:prstGeom prst="rect">
            <a:avLst/>
          </a:prstGeom>
          <a:ln>
            <a:noFill/>
          </a:ln>
          <a:effectLst>
            <a:outerShdw blurRad="292100" dist="139700" dir="2700000" algn="tl" rotWithShape="0">
              <a:srgbClr val="333333">
                <a:alpha val="65000"/>
              </a:srgbClr>
            </a:outerShdw>
          </a:effectLst>
        </p:spPr>
      </p:pic>
      <p:pic>
        <p:nvPicPr>
          <p:cNvPr id="7" name="Picture 6" descr="C:\Users\acer\Desktop\Cooking competition\KAMRUP PHOTO\IMG_0074.JPG"/>
          <p:cNvPicPr/>
          <p:nvPr/>
        </p:nvPicPr>
        <p:blipFill>
          <a:blip r:embed="rId3" cstate="print"/>
          <a:srcRect/>
          <a:stretch>
            <a:fillRect/>
          </a:stretch>
        </p:blipFill>
        <p:spPr bwMode="auto">
          <a:xfrm>
            <a:off x="152400" y="3657600"/>
            <a:ext cx="4267200" cy="2590800"/>
          </a:xfrm>
          <a:prstGeom prst="rect">
            <a:avLst/>
          </a:prstGeom>
          <a:ln>
            <a:noFill/>
          </a:ln>
          <a:effectLst>
            <a:outerShdw blurRad="292100" dist="139700" dir="2700000" algn="tl" rotWithShape="0">
              <a:srgbClr val="333333">
                <a:alpha val="65000"/>
              </a:srgbClr>
            </a:outerShdw>
          </a:effectLst>
        </p:spPr>
      </p:pic>
      <p:pic>
        <p:nvPicPr>
          <p:cNvPr id="8" name="Picture 7" descr="C:\Users\acer\Desktop\Cooking competition\KAMRUP PHOTO\IMG_0234.JPG"/>
          <p:cNvPicPr/>
          <p:nvPr/>
        </p:nvPicPr>
        <p:blipFill>
          <a:blip r:embed="rId4" cstate="print"/>
          <a:srcRect/>
          <a:stretch>
            <a:fillRect/>
          </a:stretch>
        </p:blipFill>
        <p:spPr bwMode="auto">
          <a:xfrm>
            <a:off x="4724400" y="3657600"/>
            <a:ext cx="4267200" cy="2590800"/>
          </a:xfrm>
          <a:prstGeom prst="rect">
            <a:avLst/>
          </a:prstGeom>
          <a:ln>
            <a:noFill/>
          </a:ln>
          <a:effectLst>
            <a:outerShdw blurRad="292100" dist="139700" dir="2700000" algn="tl" rotWithShape="0">
              <a:srgbClr val="333333">
                <a:alpha val="65000"/>
              </a:srgbClr>
            </a:outerShdw>
          </a:effectLst>
        </p:spPr>
      </p:pic>
      <p:pic>
        <p:nvPicPr>
          <p:cNvPr id="9" name="Picture 8" descr="C:\Users\acer\Desktop\Cooking competition\KAMRUP PHOTO\IMG_0115.JPG"/>
          <p:cNvPicPr/>
          <p:nvPr/>
        </p:nvPicPr>
        <p:blipFill>
          <a:blip r:embed="rId5" cstate="print"/>
          <a:srcRect/>
          <a:stretch>
            <a:fillRect/>
          </a:stretch>
        </p:blipFill>
        <p:spPr bwMode="auto">
          <a:xfrm>
            <a:off x="228600" y="762000"/>
            <a:ext cx="4191000" cy="2743200"/>
          </a:xfrm>
          <a:prstGeom prst="rect">
            <a:avLst/>
          </a:prstGeom>
          <a:ln>
            <a:noFill/>
          </a:ln>
          <a:effectLst>
            <a:outerShdw blurRad="292100" dist="139700" dir="2700000" algn="tl" rotWithShape="0">
              <a:srgbClr val="333333">
                <a:alpha val="65000"/>
              </a:srgbClr>
            </a:outerShdw>
          </a:effectLst>
        </p:spPr>
      </p:pic>
      <p:grpSp>
        <p:nvGrpSpPr>
          <p:cNvPr id="10" name="Group 9"/>
          <p:cNvGrpSpPr/>
          <p:nvPr/>
        </p:nvGrpSpPr>
        <p:grpSpPr>
          <a:xfrm>
            <a:off x="762000" y="0"/>
            <a:ext cx="7772400" cy="381000"/>
            <a:chOff x="762000" y="0"/>
            <a:chExt cx="7772400" cy="381000"/>
          </a:xfrm>
        </p:grpSpPr>
        <p:sp>
          <p:nvSpPr>
            <p:cNvPr id="11" name="Rectangle 10"/>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grpSp>
      <p:sp>
        <p:nvSpPr>
          <p:cNvPr id="13" name="TextBox 12"/>
          <p:cNvSpPr txBox="1"/>
          <p:nvPr/>
        </p:nvSpPr>
        <p:spPr>
          <a:xfrm>
            <a:off x="762000" y="304800"/>
            <a:ext cx="7696200" cy="461665"/>
          </a:xfrm>
          <a:prstGeom prst="rect">
            <a:avLst/>
          </a:prstGeom>
          <a:noFill/>
        </p:spPr>
        <p:txBody>
          <a:bodyPr wrap="square" rtlCol="0">
            <a:spAutoFit/>
          </a:bodyPr>
          <a:lstStyle/>
          <a:p>
            <a:pPr algn="ctr"/>
            <a:r>
              <a:rPr lang="en-US" sz="2400" b="1" dirty="0" smtClean="0">
                <a:solidFill>
                  <a:srgbClr val="0070C0"/>
                </a:solidFill>
                <a:latin typeface="Calibri" pitchFamily="34" charset="0"/>
                <a:cs typeface="Calibri" pitchFamily="34" charset="0"/>
              </a:rPr>
              <a:t>Cooking Competition: </a:t>
            </a:r>
            <a:r>
              <a:rPr lang="en-US" sz="2400" b="1" dirty="0" err="1" smtClean="0">
                <a:solidFill>
                  <a:srgbClr val="0070C0"/>
                </a:solidFill>
                <a:latin typeface="Calibri" pitchFamily="34" charset="0"/>
                <a:cs typeface="Calibri" pitchFamily="34" charset="0"/>
              </a:rPr>
              <a:t>Kamrup</a:t>
            </a:r>
            <a:r>
              <a:rPr lang="en-US" sz="2400" b="1" dirty="0" smtClean="0">
                <a:solidFill>
                  <a:srgbClr val="0070C0"/>
                </a:solidFill>
                <a:latin typeface="Calibri" pitchFamily="34" charset="0"/>
                <a:cs typeface="Calibri" pitchFamily="34" charset="0"/>
              </a:rPr>
              <a:t> (Rural) District</a:t>
            </a:r>
            <a:endParaRPr lang="en-US" sz="2400" b="1" dirty="0">
              <a:solidFill>
                <a:srgbClr val="0070C0"/>
              </a:solidFill>
              <a:latin typeface="Calibri" pitchFamily="34" charset="0"/>
              <a:cs typeface="Calibri" pitchFamily="34" charset="0"/>
            </a:endParaRPr>
          </a:p>
        </p:txBody>
      </p:sp>
      <p:sp>
        <p:nvSpPr>
          <p:cNvPr id="14" name="TextBox 13"/>
          <p:cNvSpPr txBox="1"/>
          <p:nvPr/>
        </p:nvSpPr>
        <p:spPr>
          <a:xfrm>
            <a:off x="228600" y="6324600"/>
            <a:ext cx="8686800" cy="584775"/>
          </a:xfrm>
          <a:prstGeom prst="rect">
            <a:avLst/>
          </a:prstGeom>
          <a:noFill/>
        </p:spPr>
        <p:txBody>
          <a:bodyPr wrap="square" rtlCol="0">
            <a:spAutoFit/>
          </a:bodyPr>
          <a:lstStyle/>
          <a:p>
            <a:pPr marL="342900" indent="-342900" algn="ctr"/>
            <a:r>
              <a:rPr lang="en-US" sz="1600" dirty="0" smtClean="0">
                <a:latin typeface="Calibri" pitchFamily="34" charset="0"/>
                <a:cs typeface="Calibri" pitchFamily="34" charset="0"/>
              </a:rPr>
              <a:t>1. </a:t>
            </a:r>
            <a:r>
              <a:rPr lang="en-US" sz="1600" dirty="0" err="1" smtClean="0">
                <a:latin typeface="Calibri" pitchFamily="34" charset="0"/>
                <a:cs typeface="Calibri" pitchFamily="34" charset="0"/>
              </a:rPr>
              <a:t>Sajan</a:t>
            </a:r>
            <a:r>
              <a:rPr lang="en-US" sz="1600" dirty="0" smtClean="0">
                <a:latin typeface="Calibri" pitchFamily="34" charset="0"/>
                <a:cs typeface="Calibri" pitchFamily="34" charset="0"/>
              </a:rPr>
              <a:t> Para LPS, 2. </a:t>
            </a:r>
            <a:r>
              <a:rPr lang="en-US" sz="1600" dirty="0" err="1" smtClean="0">
                <a:latin typeface="Calibri" pitchFamily="34" charset="0"/>
                <a:cs typeface="Calibri" pitchFamily="34" charset="0"/>
              </a:rPr>
              <a:t>Jabe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Patgaon</a:t>
            </a:r>
            <a:r>
              <a:rPr lang="en-US" sz="1600" dirty="0" smtClean="0">
                <a:latin typeface="Calibri" pitchFamily="34" charset="0"/>
                <a:cs typeface="Calibri" pitchFamily="34" charset="0"/>
              </a:rPr>
              <a:t> LPS, 3. </a:t>
            </a:r>
            <a:r>
              <a:rPr lang="en-US" sz="1600" dirty="0" err="1" smtClean="0">
                <a:latin typeface="Calibri" pitchFamily="34" charset="0"/>
                <a:cs typeface="Calibri" pitchFamily="34" charset="0"/>
              </a:rPr>
              <a:t>Andherijuli</a:t>
            </a:r>
            <a:r>
              <a:rPr lang="en-US" sz="1600" dirty="0" smtClean="0">
                <a:latin typeface="Calibri" pitchFamily="34" charset="0"/>
                <a:cs typeface="Calibri" pitchFamily="34" charset="0"/>
              </a:rPr>
              <a:t> LPS</a:t>
            </a:r>
          </a:p>
          <a:p>
            <a:pPr marL="342900" indent="-342900" algn="ctr"/>
            <a:r>
              <a:rPr lang="en-US" sz="1600" dirty="0" smtClean="0">
                <a:latin typeface="Calibri" pitchFamily="34" charset="0"/>
                <a:cs typeface="Calibri" pitchFamily="34" charset="0"/>
              </a:rPr>
              <a:t> Cook cum Helpers participated- 6 ( 2 in each school)</a:t>
            </a:r>
            <a:endParaRPr lang="en-US" sz="16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762000" y="0"/>
            <a:ext cx="7772400" cy="381000"/>
            <a:chOff x="762000" y="0"/>
            <a:chExt cx="7772400" cy="381000"/>
          </a:xfrm>
        </p:grpSpPr>
        <p:sp>
          <p:nvSpPr>
            <p:cNvPr id="11" name="Rectangle 10"/>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grpSp>
      <p:sp>
        <p:nvSpPr>
          <p:cNvPr id="13" name="TextBox 12"/>
          <p:cNvSpPr txBox="1"/>
          <p:nvPr/>
        </p:nvSpPr>
        <p:spPr>
          <a:xfrm>
            <a:off x="762000" y="304800"/>
            <a:ext cx="7696200" cy="461665"/>
          </a:xfrm>
          <a:prstGeom prst="rect">
            <a:avLst/>
          </a:prstGeom>
          <a:noFill/>
        </p:spPr>
        <p:txBody>
          <a:bodyPr wrap="square" rtlCol="0">
            <a:spAutoFit/>
          </a:bodyPr>
          <a:lstStyle/>
          <a:p>
            <a:pPr algn="ctr"/>
            <a:r>
              <a:rPr lang="en-US" sz="2400" b="1" dirty="0" smtClean="0">
                <a:solidFill>
                  <a:srgbClr val="0070C0"/>
                </a:solidFill>
                <a:latin typeface="Calibri" pitchFamily="34" charset="0"/>
                <a:cs typeface="Calibri" pitchFamily="34" charset="0"/>
              </a:rPr>
              <a:t>Cooking Competition: </a:t>
            </a:r>
            <a:r>
              <a:rPr lang="en-US" sz="2400" b="1" dirty="0" err="1" smtClean="0">
                <a:solidFill>
                  <a:srgbClr val="0070C0"/>
                </a:solidFill>
                <a:latin typeface="Calibri" pitchFamily="34" charset="0"/>
                <a:cs typeface="Calibri" pitchFamily="34" charset="0"/>
              </a:rPr>
              <a:t>Dhemaji</a:t>
            </a:r>
            <a:r>
              <a:rPr lang="en-US" sz="2400" b="1" dirty="0" smtClean="0">
                <a:solidFill>
                  <a:srgbClr val="0070C0"/>
                </a:solidFill>
                <a:latin typeface="Calibri" pitchFamily="34" charset="0"/>
                <a:cs typeface="Calibri" pitchFamily="34" charset="0"/>
              </a:rPr>
              <a:t> District</a:t>
            </a:r>
            <a:endParaRPr lang="en-US" sz="2400" b="1" dirty="0">
              <a:solidFill>
                <a:srgbClr val="0070C0"/>
              </a:solidFill>
              <a:latin typeface="Calibri" pitchFamily="34" charset="0"/>
              <a:cs typeface="Calibri" pitchFamily="34" charset="0"/>
            </a:endParaRPr>
          </a:p>
        </p:txBody>
      </p:sp>
      <p:pic>
        <p:nvPicPr>
          <p:cNvPr id="2054" name="Picture 6" descr="F:\Dhemaji_Cooking_competi\IMG-20190607-WA0066.jpg"/>
          <p:cNvPicPr>
            <a:picLocks noChangeAspect="1" noChangeArrowheads="1"/>
          </p:cNvPicPr>
          <p:nvPr/>
        </p:nvPicPr>
        <p:blipFill>
          <a:blip r:embed="rId2" cstate="print"/>
          <a:srcRect t="7843"/>
          <a:stretch>
            <a:fillRect/>
          </a:stretch>
        </p:blipFill>
        <p:spPr bwMode="auto">
          <a:xfrm>
            <a:off x="152400" y="762000"/>
            <a:ext cx="4343400" cy="2734734"/>
          </a:xfrm>
          <a:prstGeom prst="rect">
            <a:avLst/>
          </a:prstGeom>
          <a:ln>
            <a:noFill/>
          </a:ln>
          <a:effectLst>
            <a:outerShdw blurRad="292100" dist="139700" dir="2700000" algn="tl" rotWithShape="0">
              <a:srgbClr val="333333">
                <a:alpha val="65000"/>
              </a:srgbClr>
            </a:outerShdw>
          </a:effectLst>
        </p:spPr>
      </p:pic>
      <p:pic>
        <p:nvPicPr>
          <p:cNvPr id="2055" name="Picture 7" descr="F:\Dhemaji_Cooking_competi\IMG-20190607-WA0081.jpg"/>
          <p:cNvPicPr>
            <a:picLocks noChangeAspect="1" noChangeArrowheads="1"/>
          </p:cNvPicPr>
          <p:nvPr/>
        </p:nvPicPr>
        <p:blipFill>
          <a:blip r:embed="rId3" cstate="print"/>
          <a:srcRect/>
          <a:stretch>
            <a:fillRect/>
          </a:stretch>
        </p:blipFill>
        <p:spPr bwMode="auto">
          <a:xfrm>
            <a:off x="4642540" y="762002"/>
            <a:ext cx="4349060" cy="2743199"/>
          </a:xfrm>
          <a:prstGeom prst="rect">
            <a:avLst/>
          </a:prstGeom>
          <a:ln>
            <a:noFill/>
          </a:ln>
          <a:effectLst>
            <a:outerShdw blurRad="292100" dist="139700" dir="2700000" algn="tl" rotWithShape="0">
              <a:srgbClr val="333333">
                <a:alpha val="65000"/>
              </a:srgbClr>
            </a:outerShdw>
          </a:effectLst>
        </p:spPr>
      </p:pic>
      <p:pic>
        <p:nvPicPr>
          <p:cNvPr id="2057" name="Picture 9" descr="F:\Dhemaji_Cooking_competi\IMG-20190607-WA0088.jpg"/>
          <p:cNvPicPr>
            <a:picLocks noChangeAspect="1" noChangeArrowheads="1"/>
          </p:cNvPicPr>
          <p:nvPr/>
        </p:nvPicPr>
        <p:blipFill>
          <a:blip r:embed="rId4" cstate="print"/>
          <a:srcRect/>
          <a:stretch>
            <a:fillRect/>
          </a:stretch>
        </p:blipFill>
        <p:spPr bwMode="auto">
          <a:xfrm>
            <a:off x="4572000" y="3657600"/>
            <a:ext cx="4407293" cy="2590799"/>
          </a:xfrm>
          <a:prstGeom prst="rect">
            <a:avLst/>
          </a:prstGeom>
          <a:ln>
            <a:noFill/>
          </a:ln>
          <a:effectLst>
            <a:outerShdw blurRad="292100" dist="139700" dir="2700000" algn="tl" rotWithShape="0">
              <a:srgbClr val="333333">
                <a:alpha val="65000"/>
              </a:srgbClr>
            </a:outerShdw>
          </a:effectLst>
        </p:spPr>
      </p:pic>
      <p:pic>
        <p:nvPicPr>
          <p:cNvPr id="2058" name="Picture 10"/>
          <p:cNvPicPr>
            <a:picLocks noChangeAspect="1" noChangeArrowheads="1"/>
          </p:cNvPicPr>
          <p:nvPr/>
        </p:nvPicPr>
        <p:blipFill>
          <a:blip r:embed="rId5" cstate="print"/>
          <a:srcRect/>
          <a:stretch>
            <a:fillRect/>
          </a:stretch>
        </p:blipFill>
        <p:spPr bwMode="auto">
          <a:xfrm>
            <a:off x="164877" y="3657600"/>
            <a:ext cx="4254723" cy="2606774"/>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228600" y="6324600"/>
            <a:ext cx="8686800" cy="584775"/>
          </a:xfrm>
          <a:prstGeom prst="rect">
            <a:avLst/>
          </a:prstGeom>
          <a:noFill/>
        </p:spPr>
        <p:txBody>
          <a:bodyPr wrap="square" rtlCol="0">
            <a:spAutoFit/>
          </a:bodyPr>
          <a:lstStyle/>
          <a:p>
            <a:pPr marL="342900" indent="-342900" algn="ctr"/>
            <a:r>
              <a:rPr lang="en-US" sz="1600" dirty="0" smtClean="0">
                <a:latin typeface="Calibri" pitchFamily="34" charset="0"/>
                <a:cs typeface="Calibri" pitchFamily="34" charset="0"/>
              </a:rPr>
              <a:t>1. </a:t>
            </a:r>
            <a:r>
              <a:rPr lang="en-US" sz="1600" dirty="0" err="1" smtClean="0">
                <a:latin typeface="Calibri" pitchFamily="34" charset="0"/>
                <a:cs typeface="Calibri" pitchFamily="34" charset="0"/>
              </a:rPr>
              <a:t>Borpathar</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Navajyoti</a:t>
            </a:r>
            <a:r>
              <a:rPr lang="en-US" sz="1600" dirty="0" smtClean="0">
                <a:latin typeface="Calibri" pitchFamily="34" charset="0"/>
                <a:cs typeface="Calibri" pitchFamily="34" charset="0"/>
              </a:rPr>
              <a:t> ME School 2. </a:t>
            </a:r>
            <a:r>
              <a:rPr lang="en-US" sz="1600" dirty="0" err="1" smtClean="0">
                <a:latin typeface="Calibri" pitchFamily="34" charset="0"/>
                <a:cs typeface="Calibri" pitchFamily="34" charset="0"/>
              </a:rPr>
              <a:t>Lakuachuk</a:t>
            </a:r>
            <a:r>
              <a:rPr lang="en-US" sz="1600" dirty="0" smtClean="0">
                <a:latin typeface="Calibri" pitchFamily="34" charset="0"/>
                <a:cs typeface="Calibri" pitchFamily="34" charset="0"/>
              </a:rPr>
              <a:t> LP School , 3. </a:t>
            </a:r>
            <a:r>
              <a:rPr lang="en-US" sz="1600" dirty="0" err="1" smtClean="0">
                <a:latin typeface="Calibri" pitchFamily="34" charset="0"/>
                <a:cs typeface="Calibri" pitchFamily="34" charset="0"/>
              </a:rPr>
              <a:t>Ba-Bapu</a:t>
            </a:r>
            <a:r>
              <a:rPr lang="en-US" sz="1600" dirty="0" smtClean="0">
                <a:latin typeface="Calibri" pitchFamily="34" charset="0"/>
                <a:cs typeface="Calibri" pitchFamily="34" charset="0"/>
              </a:rPr>
              <a:t> LP School </a:t>
            </a:r>
          </a:p>
          <a:p>
            <a:pPr marL="342900" indent="-342900" algn="ctr"/>
            <a:r>
              <a:rPr lang="en-US" sz="1600" dirty="0" smtClean="0">
                <a:latin typeface="Calibri" pitchFamily="34" charset="0"/>
                <a:cs typeface="Calibri" pitchFamily="34" charset="0"/>
              </a:rPr>
              <a:t> Cook cum Helpers participated- 3 ( 1 in each school)</a:t>
            </a:r>
            <a:endParaRPr lang="en-US" sz="16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 xmlns:p14="http://schemas.microsoft.com/office/powerpoint/2010/main" val="1860717321"/>
              </p:ext>
            </p:extLst>
          </p:nvPr>
        </p:nvGraphicFramePr>
        <p:xfrm>
          <a:off x="1295400" y="1447800"/>
          <a:ext cx="5791200" cy="302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6781800" y="152400"/>
            <a:ext cx="1676400" cy="369332"/>
          </a:xfrm>
          <a:prstGeom prst="rect">
            <a:avLst/>
          </a:prstGeom>
          <a:noFill/>
        </p:spPr>
        <p:txBody>
          <a:bodyPr wrap="square" rtlCol="0">
            <a:spAutoFit/>
          </a:bodyPr>
          <a:lstStyle/>
          <a:p>
            <a:r>
              <a:rPr lang="en-US" dirty="0" smtClean="0">
                <a:solidFill>
                  <a:srgbClr val="0070C0"/>
                </a:solidFill>
                <a:latin typeface="Calibri" panose="020F0502020204030204" pitchFamily="34" charset="0"/>
                <a:cs typeface="Calibri" panose="020F0502020204030204" pitchFamily="34" charset="0"/>
              </a:rPr>
              <a:t>MDMS, Assam</a:t>
            </a:r>
            <a:endParaRPr lang="en-US"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9273101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duotone>
              <a:schemeClr val="bg1">
                <a:shade val="20000"/>
                <a:satMod val="350000"/>
                <a:lumMod val="125000"/>
              </a:schemeClr>
              <a:schemeClr val="bg1">
                <a:tint val="90000"/>
                <a:satMod val="250000"/>
              </a:schemeClr>
            </a:duotone>
            <a:extLst>
              <a:ext uri="{BEBA8EAE-BF5A-486C-A8C5-ECC9F3942E4B}">
                <a14:imgProps xmlns="" xmlns:a14="http://schemas.microsoft.com/office/drawing/2010/main">
                  <a14:imgLayer r:embed="rId3">
                    <a14:imgEffect>
                      <a14:artisticMosiaicBubbles/>
                    </a14:imgEffect>
                    <a14:imgEffect>
                      <a14:sharpenSoften amoun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7162800" y="134319"/>
            <a:ext cx="1676400" cy="369332"/>
          </a:xfrm>
          <a:prstGeom prst="rect">
            <a:avLst/>
          </a:prstGeom>
          <a:noFill/>
        </p:spPr>
        <p:txBody>
          <a:bodyPr wrap="square" rtlCol="0">
            <a:spAutoFit/>
          </a:bodyPr>
          <a:lstStyle/>
          <a:p>
            <a:r>
              <a:rPr lang="en-US" dirty="0" smtClean="0">
                <a:solidFill>
                  <a:srgbClr val="C00000"/>
                </a:solidFill>
                <a:latin typeface="Calibri" panose="020F0502020204030204" pitchFamily="34" charset="0"/>
                <a:cs typeface="Calibri" panose="020F0502020204030204" pitchFamily="34" charset="0"/>
              </a:rPr>
              <a:t>MDMS, Assam</a:t>
            </a:r>
            <a:endParaRPr lang="en-US" dirty="0">
              <a:solidFill>
                <a:srgbClr val="C00000"/>
              </a:solidFill>
              <a:latin typeface="Calibri" panose="020F0502020204030204" pitchFamily="34" charset="0"/>
              <a:cs typeface="Calibri" panose="020F0502020204030204" pitchFamily="34" charset="0"/>
            </a:endParaRPr>
          </a:p>
        </p:txBody>
      </p:sp>
      <p:sp>
        <p:nvSpPr>
          <p:cNvPr id="3" name="Rectangle 2"/>
          <p:cNvSpPr/>
          <p:nvPr/>
        </p:nvSpPr>
        <p:spPr>
          <a:xfrm>
            <a:off x="228600" y="304800"/>
            <a:ext cx="4274303" cy="461665"/>
          </a:xfrm>
          <a:prstGeom prst="rect">
            <a:avLst/>
          </a:prstGeom>
          <a:solidFill>
            <a:srgbClr val="00B0F0"/>
          </a:solidFill>
        </p:spPr>
        <p:txBody>
          <a:bodyPr wrap="square">
            <a:spAutoFit/>
          </a:bodyPr>
          <a:lstStyle/>
          <a:p>
            <a:pPr lvl="0"/>
            <a:r>
              <a:rPr lang="en-US" sz="2400" dirty="0" smtClean="0">
                <a:solidFill>
                  <a:schemeClr val="bg1"/>
                </a:solidFill>
                <a:latin typeface="Calibri" panose="020F0502020204030204" pitchFamily="34" charset="0"/>
                <a:cs typeface="Calibri" panose="020F0502020204030204" pitchFamily="34" charset="0"/>
              </a:rPr>
              <a:t>Proposal for FY 2018-19</a:t>
            </a:r>
            <a:endParaRPr lang="en-US" sz="2400" dirty="0">
              <a:solidFill>
                <a:schemeClr val="bg1"/>
              </a:solidFill>
              <a:latin typeface="Calibri" panose="020F0502020204030204" pitchFamily="34" charset="0"/>
              <a:cs typeface="Calibri" panose="020F0502020204030204" pitchFamily="34" charset="0"/>
            </a:endParaRPr>
          </a:p>
        </p:txBody>
      </p:sp>
      <p:graphicFrame>
        <p:nvGraphicFramePr>
          <p:cNvPr id="6" name="Table 5"/>
          <p:cNvGraphicFramePr>
            <a:graphicFrameLocks noGrp="1"/>
          </p:cNvGraphicFramePr>
          <p:nvPr/>
        </p:nvGraphicFramePr>
        <p:xfrm>
          <a:off x="228600" y="914400"/>
          <a:ext cx="8610602" cy="5715000"/>
        </p:xfrm>
        <a:graphic>
          <a:graphicData uri="http://schemas.openxmlformats.org/drawingml/2006/table">
            <a:tbl>
              <a:tblPr/>
              <a:tblGrid>
                <a:gridCol w="914400"/>
                <a:gridCol w="3505200"/>
                <a:gridCol w="1502624"/>
                <a:gridCol w="1383151"/>
                <a:gridCol w="1305227"/>
              </a:tblGrid>
              <a:tr h="457200">
                <a:tc>
                  <a:txBody>
                    <a:bodyPr/>
                    <a:lstStyle/>
                    <a:p>
                      <a:pPr algn="ctr" fontAlgn="ctr"/>
                      <a:r>
                        <a:rPr lang="en-US" sz="2000" b="1" i="0" u="none" strike="noStrike" dirty="0" smtClean="0">
                          <a:solidFill>
                            <a:srgbClr val="000000"/>
                          </a:solidFill>
                          <a:latin typeface="Calibri"/>
                        </a:rPr>
                        <a:t>#</a:t>
                      </a:r>
                      <a:endParaRPr lang="en-US" sz="2000" b="1" i="0" u="none" strike="noStrike" dirty="0">
                        <a:solidFill>
                          <a:srgbClr val="000000"/>
                        </a:solidFill>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latin typeface="Calibri"/>
                        </a:rPr>
                        <a:t>COMPONENT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latin typeface="Calibri"/>
                        </a:rPr>
                        <a:t>Central Share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latin typeface="Calibri"/>
                        </a:rPr>
                        <a:t>State Share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latin typeface="Calibri"/>
                        </a:rPr>
                        <a:t>Total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7124">
                <a:tc gridSpan="5">
                  <a:txBody>
                    <a:bodyPr/>
                    <a:lstStyle/>
                    <a:p>
                      <a:pPr algn="l" fontAlgn="ctr"/>
                      <a:r>
                        <a:rPr lang="en-US" sz="2000" b="1" i="0" u="none" strike="noStrike" dirty="0" smtClean="0">
                          <a:solidFill>
                            <a:srgbClr val="000000"/>
                          </a:solidFill>
                          <a:latin typeface="Calibri"/>
                        </a:rPr>
                        <a:t>Recurring</a:t>
                      </a:r>
                      <a:endParaRPr lang="en-US" sz="2000" b="1" i="0" u="none" strike="noStrike" dirty="0">
                        <a:solidFill>
                          <a:srgbClr val="000000"/>
                        </a:solidFill>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2000" b="1" i="0" u="none" strike="noStrike" dirty="0">
                        <a:solidFill>
                          <a:srgbClr val="000000"/>
                        </a:solidFill>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algn="ctr" fontAlgn="ctr"/>
                      <a:endParaRPr lang="en-US" sz="2000" b="0" i="0" u="none" strike="noStrike">
                        <a:solidFill>
                          <a:srgbClr val="000000"/>
                        </a:solidFill>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2000" b="0" i="0" u="none" strike="noStrike" dirty="0">
                        <a:solidFill>
                          <a:srgbClr val="000000"/>
                        </a:solidFill>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7124">
                <a:tc>
                  <a:txBody>
                    <a:bodyPr/>
                    <a:lstStyle/>
                    <a:p>
                      <a:pPr algn="ctr" fontAlgn="ctr"/>
                      <a:r>
                        <a:rPr lang="en-US" sz="2000" b="1" i="0" u="none" strike="noStrike" dirty="0">
                          <a:solidFill>
                            <a:srgbClr val="000000"/>
                          </a:solidFill>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2000" b="1" i="0" u="none" strike="noStrike" dirty="0" smtClean="0">
                          <a:solidFill>
                            <a:srgbClr val="000000"/>
                          </a:solidFill>
                          <a:latin typeface="Calibri"/>
                        </a:rPr>
                        <a:t> COOKING </a:t>
                      </a:r>
                      <a:r>
                        <a:rPr lang="en-US" sz="2000" b="1" i="0" u="none" strike="noStrike" dirty="0">
                          <a:solidFill>
                            <a:srgbClr val="000000"/>
                          </a:solidFill>
                          <a:latin typeface="Calibri"/>
                        </a:rPr>
                        <a:t>COST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latin typeface="Calibri"/>
                        </a:rPr>
                        <a:t>39518.65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latin typeface="Calibri"/>
                        </a:rPr>
                        <a:t>4419.41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latin typeface="Calibri"/>
                        </a:rPr>
                        <a:t>43938.06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7124">
                <a:tc>
                  <a:txBody>
                    <a:bodyPr/>
                    <a:lstStyle/>
                    <a:p>
                      <a:pPr algn="ctr" fontAlgn="ctr"/>
                      <a:r>
                        <a:rPr lang="en-US" sz="2000" b="1" i="0" u="none" strike="noStrike">
                          <a:solidFill>
                            <a:srgbClr val="000000"/>
                          </a:solidFill>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2000" b="1" i="0" u="none" strike="noStrike" dirty="0" smtClean="0">
                          <a:solidFill>
                            <a:srgbClr val="000000"/>
                          </a:solidFill>
                          <a:latin typeface="Calibri"/>
                        </a:rPr>
                        <a:t> HONORARIUM</a:t>
                      </a:r>
                      <a:endParaRPr lang="en-US" sz="2000" b="1" i="0" u="none" strike="noStrike" dirty="0">
                        <a:solidFill>
                          <a:srgbClr val="000000"/>
                        </a:solidFill>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latin typeface="Calibri"/>
                        </a:rPr>
                        <a:t>10709.82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latin typeface="Calibri"/>
                        </a:rPr>
                        <a:t>1189.98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latin typeface="Calibri"/>
                        </a:rPr>
                        <a:t>11899.80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7124">
                <a:tc>
                  <a:txBody>
                    <a:bodyPr/>
                    <a:lstStyle/>
                    <a:p>
                      <a:pPr algn="ctr" fontAlgn="ctr"/>
                      <a:r>
                        <a:rPr lang="en-US" sz="2000" b="1" i="0" u="none" strike="noStrike">
                          <a:solidFill>
                            <a:srgbClr val="000000"/>
                          </a:solidFill>
                          <a:latin typeface="Calibri"/>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2000" b="1" i="0" u="none" strike="noStrike" dirty="0" smtClean="0">
                          <a:solidFill>
                            <a:srgbClr val="000000"/>
                          </a:solidFill>
                          <a:latin typeface="Calibri"/>
                        </a:rPr>
                        <a:t> COST </a:t>
                      </a:r>
                      <a:r>
                        <a:rPr lang="en-US" sz="2000" b="1" i="0" u="none" strike="noStrike" dirty="0">
                          <a:solidFill>
                            <a:srgbClr val="000000"/>
                          </a:solidFill>
                          <a:latin typeface="Calibri"/>
                        </a:rPr>
                        <a:t>OF FOODGRAINS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latin typeface="Calibri"/>
                        </a:rPr>
                        <a:t>3033.25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latin typeface="Calibri"/>
                        </a:rPr>
                        <a:t>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latin typeface="Calibri"/>
                        </a:rPr>
                        <a:t>3033.25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7124">
                <a:tc>
                  <a:txBody>
                    <a:bodyPr/>
                    <a:lstStyle/>
                    <a:p>
                      <a:pPr algn="ctr" fontAlgn="ctr"/>
                      <a:r>
                        <a:rPr lang="en-US" sz="2000" b="1" i="0" u="none" strike="noStrike">
                          <a:solidFill>
                            <a:srgbClr val="000000"/>
                          </a:solidFill>
                          <a:latin typeface="Calibri"/>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2000" b="1" i="0" u="none" strike="noStrike" dirty="0" smtClean="0">
                          <a:solidFill>
                            <a:srgbClr val="000000"/>
                          </a:solidFill>
                          <a:latin typeface="Calibri"/>
                        </a:rPr>
                        <a:t> TRANSPORTATION </a:t>
                      </a:r>
                      <a:r>
                        <a:rPr lang="en-US" sz="2000" b="1" i="0" u="none" strike="noStrike" dirty="0">
                          <a:solidFill>
                            <a:srgbClr val="000000"/>
                          </a:solidFill>
                          <a:latin typeface="Calibri"/>
                        </a:rPr>
                        <a:t>COST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latin typeface="Calibri"/>
                        </a:rPr>
                        <a:t>1375.07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latin typeface="Calibri"/>
                        </a:rPr>
                        <a:t>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latin typeface="Calibri"/>
                        </a:rPr>
                        <a:t>1375.07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7124">
                <a:tc>
                  <a:txBody>
                    <a:bodyPr/>
                    <a:lstStyle/>
                    <a:p>
                      <a:pPr algn="ctr" fontAlgn="ctr"/>
                      <a:r>
                        <a:rPr lang="en-US" sz="2000" b="1" i="0" u="none" strike="noStrike">
                          <a:solidFill>
                            <a:srgbClr val="000000"/>
                          </a:solidFill>
                          <a:latin typeface="Calibri"/>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2000" b="1" i="0" u="none" strike="noStrike" dirty="0" smtClean="0">
                          <a:solidFill>
                            <a:srgbClr val="000000"/>
                          </a:solidFill>
                          <a:latin typeface="Calibri"/>
                        </a:rPr>
                        <a:t> MME</a:t>
                      </a:r>
                      <a:endParaRPr lang="en-US" sz="2000" b="1" i="0" u="none" strike="noStrike" dirty="0">
                        <a:solidFill>
                          <a:srgbClr val="000000"/>
                        </a:solidFill>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latin typeface="Calibri"/>
                        </a:rPr>
                        <a:t>1475.19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latin typeface="Calibri"/>
                        </a:rPr>
                        <a:t>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latin typeface="Calibri"/>
                        </a:rPr>
                        <a:t>1475.19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7124">
                <a:tc gridSpan="2">
                  <a:txBody>
                    <a:bodyPr/>
                    <a:lstStyle/>
                    <a:p>
                      <a:pPr algn="ctr" fontAlgn="ctr"/>
                      <a:r>
                        <a:rPr lang="en-US" sz="2000" b="1" i="0" u="none" strike="noStrike" dirty="0" smtClean="0">
                          <a:solidFill>
                            <a:srgbClr val="00B050"/>
                          </a:solidFill>
                          <a:latin typeface="Calibri"/>
                        </a:rPr>
                        <a:t>Total </a:t>
                      </a:r>
                      <a:r>
                        <a:rPr lang="en-US" sz="2000" b="1" i="0" u="none" strike="noStrike" dirty="0">
                          <a:solidFill>
                            <a:srgbClr val="00B050"/>
                          </a:solidFill>
                          <a:latin typeface="Calibri"/>
                        </a:rPr>
                        <a:t>Recurring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2000" b="1" i="0" u="none" strike="noStrike" dirty="0">
                          <a:solidFill>
                            <a:srgbClr val="00B050"/>
                          </a:solidFill>
                          <a:latin typeface="Calibri"/>
                        </a:rPr>
                        <a:t>56111.98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B050"/>
                          </a:solidFill>
                          <a:latin typeface="Calibri"/>
                        </a:rPr>
                        <a:t>5609.39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B050"/>
                          </a:solidFill>
                          <a:latin typeface="Calibri"/>
                        </a:rPr>
                        <a:t>61721.37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7124">
                <a:tc gridSpan="5">
                  <a:txBody>
                    <a:bodyPr/>
                    <a:lstStyle/>
                    <a:p>
                      <a:pPr algn="l" fontAlgn="ctr"/>
                      <a:r>
                        <a:rPr lang="en-US" sz="2000" b="1" i="0" u="none" strike="noStrike" dirty="0" smtClean="0">
                          <a:solidFill>
                            <a:srgbClr val="000000"/>
                          </a:solidFill>
                          <a:latin typeface="Calibri"/>
                        </a:rPr>
                        <a:t>Non-Recurring</a:t>
                      </a:r>
                      <a:endParaRPr lang="en-US" sz="2000" b="1" i="0" u="none" strike="noStrike" dirty="0">
                        <a:solidFill>
                          <a:srgbClr val="000000"/>
                        </a:solidFill>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7124">
                <a:tc>
                  <a:txBody>
                    <a:bodyPr/>
                    <a:lstStyle/>
                    <a:p>
                      <a:pPr algn="ctr" fontAlgn="ctr"/>
                      <a:r>
                        <a:rPr lang="en-US" sz="2000" b="1" i="0" u="none" strike="noStrike">
                          <a:solidFill>
                            <a:srgbClr val="000000"/>
                          </a:solidFill>
                          <a:latin typeface="Calibri"/>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2000" b="1" i="0" u="none" strike="noStrike" dirty="0" smtClean="0">
                          <a:solidFill>
                            <a:srgbClr val="000000"/>
                          </a:solidFill>
                          <a:latin typeface="Calibri"/>
                        </a:rPr>
                        <a:t> Repair </a:t>
                      </a:r>
                      <a:r>
                        <a:rPr lang="en-US" sz="2000" b="1" i="0" u="none" strike="noStrike" dirty="0">
                          <a:solidFill>
                            <a:srgbClr val="000000"/>
                          </a:solidFill>
                          <a:latin typeface="Calibri"/>
                        </a:rPr>
                        <a:t>of Kitchen cum Store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latin typeface="Calibri"/>
                        </a:rPr>
                        <a:t>2607.12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latin typeface="Calibri"/>
                        </a:rPr>
                        <a:t>289.68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latin typeface="Calibri"/>
                        </a:rPr>
                        <a:t>2896.80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1503">
                <a:tc>
                  <a:txBody>
                    <a:bodyPr/>
                    <a:lstStyle/>
                    <a:p>
                      <a:pPr algn="ctr" fontAlgn="ctr"/>
                      <a:r>
                        <a:rPr lang="en-US" sz="2000" b="1" i="0" u="none" strike="noStrike">
                          <a:solidFill>
                            <a:srgbClr val="000000"/>
                          </a:solidFill>
                          <a:latin typeface="Calibri"/>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2000" b="1" i="0" u="none" strike="noStrike" dirty="0" smtClean="0">
                          <a:solidFill>
                            <a:srgbClr val="000000"/>
                          </a:solidFill>
                          <a:latin typeface="Calibri"/>
                        </a:rPr>
                        <a:t> Kitchen Devices</a:t>
                      </a:r>
                      <a:endParaRPr lang="en-US" sz="2000" b="1" i="0" u="none" strike="noStrike" dirty="0">
                        <a:solidFill>
                          <a:srgbClr val="000000"/>
                        </a:solidFill>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latin typeface="Calibri"/>
                        </a:rPr>
                        <a:t>4.23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latin typeface="Calibri"/>
                        </a:rPr>
                        <a:t>0.47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latin typeface="Calibri"/>
                        </a:rPr>
                        <a:t>4.70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7669">
                <a:tc gridSpan="2">
                  <a:txBody>
                    <a:bodyPr/>
                    <a:lstStyle/>
                    <a:p>
                      <a:pPr algn="ctr" fontAlgn="ctr"/>
                      <a:r>
                        <a:rPr lang="en-US" sz="2000" b="1" i="0" u="none" strike="noStrike" dirty="0">
                          <a:solidFill>
                            <a:srgbClr val="00B050"/>
                          </a:solidFill>
                          <a:latin typeface="Calibri"/>
                        </a:rPr>
                        <a:t>Total Non Recurring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2000" b="1" i="0" u="none" strike="noStrike">
                          <a:solidFill>
                            <a:srgbClr val="00B050"/>
                          </a:solidFill>
                          <a:latin typeface="Calibri"/>
                        </a:rPr>
                        <a:t>2611.35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B050"/>
                          </a:solidFill>
                          <a:latin typeface="Calibri"/>
                        </a:rPr>
                        <a:t>290.15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B050"/>
                          </a:solidFill>
                          <a:latin typeface="Calibri"/>
                        </a:rPr>
                        <a:t>2901.50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7451">
                <a:tc gridSpan="2">
                  <a:txBody>
                    <a:bodyPr/>
                    <a:lstStyle/>
                    <a:p>
                      <a:pPr algn="ctr" fontAlgn="ctr"/>
                      <a:r>
                        <a:rPr lang="en-US" sz="2000" b="1" i="0" u="none" strike="noStrike" kern="1200" dirty="0" smtClean="0">
                          <a:solidFill>
                            <a:srgbClr val="C00000"/>
                          </a:solidFill>
                          <a:latin typeface="Calibri"/>
                          <a:ea typeface="+mn-ea"/>
                          <a:cs typeface="+mn-cs"/>
                        </a:rPr>
                        <a:t>Total [</a:t>
                      </a:r>
                      <a:r>
                        <a:rPr lang="en-US" sz="2000" b="1" i="0" u="none" strike="noStrike" kern="1200" dirty="0" err="1" smtClean="0">
                          <a:solidFill>
                            <a:srgbClr val="C00000"/>
                          </a:solidFill>
                          <a:latin typeface="Calibri"/>
                          <a:ea typeface="+mn-ea"/>
                          <a:cs typeface="+mn-cs"/>
                        </a:rPr>
                        <a:t>Recurring+Non</a:t>
                      </a:r>
                      <a:r>
                        <a:rPr lang="en-US" sz="2000" b="1" i="0" u="none" strike="noStrike" kern="1200" dirty="0" smtClean="0">
                          <a:solidFill>
                            <a:srgbClr val="C00000"/>
                          </a:solidFill>
                          <a:latin typeface="Calibri"/>
                          <a:ea typeface="+mn-ea"/>
                          <a:cs typeface="+mn-cs"/>
                        </a:rPr>
                        <a:t> Recurring]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2000" b="1" i="0" u="none" strike="noStrike" kern="1200" dirty="0" smtClean="0">
                          <a:solidFill>
                            <a:srgbClr val="C00000"/>
                          </a:solidFill>
                          <a:latin typeface="Calibri"/>
                          <a:ea typeface="+mn-ea"/>
                          <a:cs typeface="+mn-cs"/>
                        </a:rPr>
                        <a:t>58723.33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kern="1200" dirty="0" smtClean="0">
                          <a:solidFill>
                            <a:srgbClr val="C00000"/>
                          </a:solidFill>
                          <a:latin typeface="Calibri"/>
                          <a:ea typeface="+mn-ea"/>
                          <a:cs typeface="+mn-cs"/>
                        </a:rPr>
                        <a:t>5899.54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kern="1200" dirty="0" smtClean="0">
                          <a:solidFill>
                            <a:srgbClr val="C00000"/>
                          </a:solidFill>
                          <a:latin typeface="Calibri"/>
                          <a:ea typeface="+mn-ea"/>
                          <a:cs typeface="+mn-cs"/>
                        </a:rPr>
                        <a:t>64622.87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7669">
                <a:tc>
                  <a:txBody>
                    <a:bodyPr/>
                    <a:lstStyle/>
                    <a:p>
                      <a:pPr algn="ctr" fontAlgn="b"/>
                      <a:r>
                        <a:rPr lang="en-US" sz="2000" b="1" i="0" u="none" strike="noStrike">
                          <a:solidFill>
                            <a:srgbClr val="000000"/>
                          </a:solidFill>
                          <a:latin typeface="Calibri"/>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dirty="0">
                          <a:solidFill>
                            <a:srgbClr val="000000"/>
                          </a:solidFill>
                          <a:latin typeface="Calibri"/>
                        </a:rPr>
                        <a:t>Flexi fund(5%)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Calibri"/>
                        </a:rPr>
                        <a:t>2642.55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Calibri"/>
                        </a:rPr>
                        <a:t>293.62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Calibri"/>
                        </a:rPr>
                        <a:t>2936.17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8731">
                <a:tc gridSpan="2">
                  <a:txBody>
                    <a:bodyPr/>
                    <a:lstStyle/>
                    <a:p>
                      <a:pPr algn="ctr" fontAlgn="b"/>
                      <a:r>
                        <a:rPr lang="en-US" sz="1800" b="1" i="0" u="none" strike="noStrike" dirty="0">
                          <a:solidFill>
                            <a:srgbClr val="C00000"/>
                          </a:solidFill>
                          <a:latin typeface="Calibri"/>
                        </a:rPr>
                        <a:t>Grand </a:t>
                      </a:r>
                      <a:r>
                        <a:rPr lang="en-US" sz="1800" b="1" i="0" u="none" strike="noStrike" dirty="0" smtClean="0">
                          <a:solidFill>
                            <a:srgbClr val="C00000"/>
                          </a:solidFill>
                          <a:latin typeface="Calibri"/>
                        </a:rPr>
                        <a:t>Total[</a:t>
                      </a:r>
                      <a:r>
                        <a:rPr lang="en-US" sz="1800" b="1" i="0" u="none" strike="noStrike" dirty="0" err="1" smtClean="0">
                          <a:solidFill>
                            <a:srgbClr val="C00000"/>
                          </a:solidFill>
                          <a:latin typeface="Calibri"/>
                        </a:rPr>
                        <a:t>Recurring+Non</a:t>
                      </a:r>
                      <a:r>
                        <a:rPr lang="en-US" sz="1800" b="1" i="0" u="none" strike="noStrike" dirty="0" smtClean="0">
                          <a:solidFill>
                            <a:srgbClr val="C00000"/>
                          </a:solidFill>
                          <a:latin typeface="Calibri"/>
                        </a:rPr>
                        <a:t> </a:t>
                      </a:r>
                      <a:r>
                        <a:rPr lang="en-US" sz="1800" b="1" i="0" u="none" strike="noStrike" dirty="0" err="1" smtClean="0">
                          <a:solidFill>
                            <a:srgbClr val="C00000"/>
                          </a:solidFill>
                          <a:latin typeface="Calibri"/>
                        </a:rPr>
                        <a:t>recurring+Flexi</a:t>
                      </a:r>
                      <a:r>
                        <a:rPr lang="en-US" sz="1800" b="1" i="0" u="none" strike="noStrike" dirty="0" smtClean="0">
                          <a:solidFill>
                            <a:srgbClr val="C00000"/>
                          </a:solidFill>
                          <a:latin typeface="Calibri"/>
                        </a:rPr>
                        <a:t>]</a:t>
                      </a:r>
                      <a:endParaRPr lang="en-US" sz="1800" b="1" i="0" u="none" strike="noStrike" dirty="0">
                        <a:solidFill>
                          <a:srgbClr val="C00000"/>
                        </a:solidFill>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2000" b="1" i="0" u="none" strike="noStrike">
                          <a:solidFill>
                            <a:srgbClr val="C00000"/>
                          </a:solidFill>
                          <a:latin typeface="Calibri"/>
                        </a:rPr>
                        <a:t>61365.88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C00000"/>
                          </a:solidFill>
                          <a:latin typeface="Calibri"/>
                        </a:rPr>
                        <a:t>6193.16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C00000"/>
                          </a:solidFill>
                          <a:latin typeface="Calibri"/>
                        </a:rPr>
                        <a:t>67559.04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7239000" y="545068"/>
            <a:ext cx="1676400" cy="369332"/>
          </a:xfrm>
          <a:prstGeom prst="rect">
            <a:avLst/>
          </a:prstGeom>
          <a:noFill/>
        </p:spPr>
        <p:txBody>
          <a:bodyPr wrap="square" rtlCol="0">
            <a:spAutoFit/>
          </a:bodyPr>
          <a:lstStyle/>
          <a:p>
            <a:pPr algn="r"/>
            <a:r>
              <a:rPr lang="en-US" i="1" dirty="0" smtClean="0">
                <a:latin typeface="Calibri" pitchFamily="34" charset="0"/>
                <a:cs typeface="Calibri" pitchFamily="34" charset="0"/>
              </a:rPr>
              <a:t>(Rs. in </a:t>
            </a:r>
            <a:r>
              <a:rPr lang="en-US" i="1" dirty="0" err="1" smtClean="0">
                <a:latin typeface="Calibri" pitchFamily="34" charset="0"/>
                <a:cs typeface="Calibri" pitchFamily="34" charset="0"/>
              </a:rPr>
              <a:t>lakh</a:t>
            </a:r>
            <a:r>
              <a:rPr lang="en-US" i="1" dirty="0" smtClean="0">
                <a:latin typeface="Calibri" pitchFamily="34" charset="0"/>
                <a:cs typeface="Calibri" pitchFamily="34" charset="0"/>
              </a:rPr>
              <a:t>)</a:t>
            </a:r>
            <a:endParaRPr lang="en-US" i="1" dirty="0">
              <a:latin typeface="Calibri" pitchFamily="34" charset="0"/>
              <a:cs typeface="Calibri" pitchFamily="34" charset="0"/>
            </a:endParaRPr>
          </a:p>
        </p:txBody>
      </p:sp>
    </p:spTree>
    <p:extLst>
      <p:ext uri="{BB962C8B-B14F-4D97-AF65-F5344CB8AC3E}">
        <p14:creationId xmlns="" xmlns:p14="http://schemas.microsoft.com/office/powerpoint/2010/main" val="5204576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duotone>
              <a:schemeClr val="bg1">
                <a:shade val="20000"/>
                <a:satMod val="350000"/>
                <a:lumMod val="125000"/>
              </a:schemeClr>
              <a:schemeClr val="bg1">
                <a:tint val="90000"/>
                <a:satMod val="250000"/>
              </a:schemeClr>
            </a:duotone>
            <a:extLst>
              <a:ext uri="{BEBA8EAE-BF5A-486C-A8C5-ECC9F3942E4B}">
                <a14:imgProps xmlns="" xmlns:a14="http://schemas.microsoft.com/office/drawing/2010/main">
                  <a14:imgLayer r:embed="rId3">
                    <a14:imgEffect>
                      <a14:artisticMosiaicBubbles/>
                    </a14:imgEffect>
                    <a14:imgEffect>
                      <a14:sharpenSoften amoun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7162800" y="134319"/>
            <a:ext cx="1676400" cy="369332"/>
          </a:xfrm>
          <a:prstGeom prst="rect">
            <a:avLst/>
          </a:prstGeom>
          <a:noFill/>
        </p:spPr>
        <p:txBody>
          <a:bodyPr wrap="square" rtlCol="0">
            <a:spAutoFit/>
          </a:bodyPr>
          <a:lstStyle/>
          <a:p>
            <a:r>
              <a:rPr lang="en-US" dirty="0" smtClean="0">
                <a:solidFill>
                  <a:srgbClr val="C00000"/>
                </a:solidFill>
                <a:latin typeface="Calibri" panose="020F0502020204030204" pitchFamily="34" charset="0"/>
                <a:cs typeface="Calibri" panose="020F0502020204030204" pitchFamily="34" charset="0"/>
              </a:rPr>
              <a:t>MDMS, Assam</a:t>
            </a:r>
            <a:endParaRPr lang="en-US" dirty="0">
              <a:solidFill>
                <a:srgbClr val="C00000"/>
              </a:solidFill>
              <a:latin typeface="Calibri" panose="020F0502020204030204" pitchFamily="34" charset="0"/>
              <a:cs typeface="Calibri" panose="020F0502020204030204" pitchFamily="34" charset="0"/>
            </a:endParaRPr>
          </a:p>
        </p:txBody>
      </p:sp>
      <p:sp>
        <p:nvSpPr>
          <p:cNvPr id="3" name="Rectangle 2"/>
          <p:cNvSpPr/>
          <p:nvPr/>
        </p:nvSpPr>
        <p:spPr>
          <a:xfrm>
            <a:off x="564397" y="381000"/>
            <a:ext cx="4274303" cy="461665"/>
          </a:xfrm>
          <a:prstGeom prst="rect">
            <a:avLst/>
          </a:prstGeom>
          <a:solidFill>
            <a:srgbClr val="00B0F0"/>
          </a:solidFill>
        </p:spPr>
        <p:txBody>
          <a:bodyPr wrap="square">
            <a:spAutoFit/>
          </a:bodyPr>
          <a:lstStyle/>
          <a:p>
            <a:pPr lvl="0"/>
            <a:r>
              <a:rPr lang="en-US" sz="2400" dirty="0" smtClean="0">
                <a:solidFill>
                  <a:schemeClr val="bg1"/>
                </a:solidFill>
                <a:latin typeface="Calibri" panose="020F0502020204030204" pitchFamily="34" charset="0"/>
                <a:cs typeface="Calibri" panose="020F0502020204030204" pitchFamily="34" charset="0"/>
              </a:rPr>
              <a:t>Repairing </a:t>
            </a:r>
            <a:r>
              <a:rPr lang="en-US" sz="2400" dirty="0">
                <a:solidFill>
                  <a:schemeClr val="bg1"/>
                </a:solidFill>
                <a:latin typeface="Calibri" panose="020F0502020204030204" pitchFamily="34" charset="0"/>
                <a:cs typeface="Calibri" panose="020F0502020204030204" pitchFamily="34" charset="0"/>
              </a:rPr>
              <a:t>of Kitchen cum </a:t>
            </a:r>
            <a:r>
              <a:rPr lang="en-US" sz="2400" dirty="0" smtClean="0">
                <a:solidFill>
                  <a:schemeClr val="bg1"/>
                </a:solidFill>
                <a:latin typeface="Calibri" panose="020F0502020204030204" pitchFamily="34" charset="0"/>
                <a:cs typeface="Calibri" panose="020F0502020204030204" pitchFamily="34" charset="0"/>
              </a:rPr>
              <a:t>Stores</a:t>
            </a:r>
            <a:endParaRPr lang="en-US" sz="2400" dirty="0">
              <a:solidFill>
                <a:schemeClr val="bg1"/>
              </a:solidFill>
              <a:latin typeface="Calibri" panose="020F0502020204030204" pitchFamily="34" charset="0"/>
              <a:cs typeface="Calibri" panose="020F0502020204030204" pitchFamily="34" charset="0"/>
            </a:endParaRPr>
          </a:p>
        </p:txBody>
      </p:sp>
      <p:sp>
        <p:nvSpPr>
          <p:cNvPr id="4" name="Rectangle 3"/>
          <p:cNvSpPr/>
          <p:nvPr/>
        </p:nvSpPr>
        <p:spPr>
          <a:xfrm>
            <a:off x="990600" y="1143000"/>
            <a:ext cx="7848600" cy="4339650"/>
          </a:xfrm>
          <a:prstGeom prst="rect">
            <a:avLst/>
          </a:prstGeom>
          <a:ln>
            <a:solidFill>
              <a:srgbClr val="00B0F0"/>
            </a:solidFill>
          </a:ln>
        </p:spPr>
        <p:txBody>
          <a:bodyPr wrap="square">
            <a:spAutoFit/>
          </a:bodyPr>
          <a:lstStyle/>
          <a:p>
            <a:pPr marL="342900" lvl="0" indent="-342900" algn="just">
              <a:buFont typeface="+mj-lt"/>
              <a:buAutoNum type="arabicParenR"/>
            </a:pPr>
            <a:endParaRPr lang="en-US" sz="2000" dirty="0" smtClean="0">
              <a:solidFill>
                <a:srgbClr val="002060"/>
              </a:solidFill>
              <a:latin typeface="Calibri" panose="020F0502020204030204" pitchFamily="34" charset="0"/>
              <a:cs typeface="Calibri" panose="020F0502020204030204" pitchFamily="34" charset="0"/>
            </a:endParaRPr>
          </a:p>
          <a:p>
            <a:pPr marL="342900" lvl="0" indent="-342900" algn="just">
              <a:buFont typeface="+mj-lt"/>
              <a:buAutoNum type="arabicParenR"/>
            </a:pPr>
            <a:r>
              <a:rPr lang="en-US" sz="2200" dirty="0" smtClean="0">
                <a:solidFill>
                  <a:srgbClr val="002060"/>
                </a:solidFill>
                <a:latin typeface="Calibri" panose="020F0502020204030204" pitchFamily="34" charset="0"/>
                <a:cs typeface="Calibri" panose="020F0502020204030204" pitchFamily="34" charset="0"/>
              </a:rPr>
              <a:t>State </a:t>
            </a:r>
            <a:r>
              <a:rPr lang="en-US" sz="2200" dirty="0">
                <a:solidFill>
                  <a:srgbClr val="002060"/>
                </a:solidFill>
                <a:latin typeface="Calibri" panose="020F0502020204030204" pitchFamily="34" charset="0"/>
                <a:cs typeface="Calibri" panose="020F0502020204030204" pitchFamily="34" charset="0"/>
              </a:rPr>
              <a:t>has proposed to </a:t>
            </a:r>
            <a:r>
              <a:rPr lang="en-US" sz="2200" dirty="0" smtClean="0">
                <a:solidFill>
                  <a:srgbClr val="002060"/>
                </a:solidFill>
                <a:latin typeface="Calibri" panose="020F0502020204030204" pitchFamily="34" charset="0"/>
                <a:cs typeface="Calibri" panose="020F0502020204030204" pitchFamily="34" charset="0"/>
              </a:rPr>
              <a:t>repair </a:t>
            </a:r>
            <a:r>
              <a:rPr lang="en-US" sz="2200" dirty="0">
                <a:solidFill>
                  <a:srgbClr val="002060"/>
                </a:solidFill>
                <a:latin typeface="Calibri" panose="020F0502020204030204" pitchFamily="34" charset="0"/>
                <a:cs typeface="Calibri" panose="020F0502020204030204" pitchFamily="34" charset="0"/>
              </a:rPr>
              <a:t>28,968 Kitchen cum </a:t>
            </a:r>
            <a:r>
              <a:rPr lang="en-US" sz="2200" dirty="0" smtClean="0">
                <a:solidFill>
                  <a:srgbClr val="002060"/>
                </a:solidFill>
                <a:latin typeface="Calibri" panose="020F0502020204030204" pitchFamily="34" charset="0"/>
                <a:cs typeface="Calibri" panose="020F0502020204030204" pitchFamily="34" charset="0"/>
              </a:rPr>
              <a:t>Stores (plinth area 10.80 </a:t>
            </a:r>
            <a:r>
              <a:rPr lang="en-US" sz="2200" dirty="0" err="1" smtClean="0">
                <a:solidFill>
                  <a:srgbClr val="002060"/>
                </a:solidFill>
                <a:latin typeface="Calibri" panose="020F0502020204030204" pitchFamily="34" charset="0"/>
                <a:cs typeface="Calibri" panose="020F0502020204030204" pitchFamily="34" charset="0"/>
              </a:rPr>
              <a:t>sqm</a:t>
            </a:r>
            <a:r>
              <a:rPr lang="en-US" sz="2200" dirty="0" smtClean="0">
                <a:solidFill>
                  <a:srgbClr val="002060"/>
                </a:solidFill>
                <a:latin typeface="Calibri" panose="020F0502020204030204" pitchFamily="34" charset="0"/>
                <a:cs typeface="Calibri" panose="020F0502020204030204" pitchFamily="34" charset="0"/>
              </a:rPr>
              <a:t>) @Rs.10,000/- per unit constructed </a:t>
            </a:r>
            <a:r>
              <a:rPr lang="en-US" sz="2200" dirty="0">
                <a:solidFill>
                  <a:srgbClr val="002060"/>
                </a:solidFill>
                <a:latin typeface="Calibri" panose="020F0502020204030204" pitchFamily="34" charset="0"/>
                <a:cs typeface="Calibri" panose="020F0502020204030204" pitchFamily="34" charset="0"/>
              </a:rPr>
              <a:t>prior to the financial year 2008-09 @Rs.60,000/- per unit</a:t>
            </a:r>
            <a:r>
              <a:rPr lang="en-US" sz="2000" dirty="0" smtClean="0">
                <a:solidFill>
                  <a:srgbClr val="002060"/>
                </a:solidFill>
                <a:latin typeface="Calibri" panose="020F0502020204030204" pitchFamily="34" charset="0"/>
                <a:cs typeface="Calibri" panose="020F0502020204030204" pitchFamily="34" charset="0"/>
              </a:rPr>
              <a:t>.</a:t>
            </a:r>
          </a:p>
          <a:p>
            <a:pPr marL="342900" lvl="0" indent="-342900" algn="just">
              <a:buFont typeface="+mj-lt"/>
              <a:buAutoNum type="arabicParenR"/>
            </a:pPr>
            <a:endParaRPr lang="en-US" sz="2000" dirty="0">
              <a:solidFill>
                <a:srgbClr val="002060"/>
              </a:solidFill>
              <a:latin typeface="Calibri" panose="020F0502020204030204" pitchFamily="34" charset="0"/>
              <a:cs typeface="Calibri" panose="020F0502020204030204" pitchFamily="34" charset="0"/>
            </a:endParaRPr>
          </a:p>
          <a:p>
            <a:pPr marL="342900" lvl="0" indent="-342900" algn="just">
              <a:buFont typeface="+mj-lt"/>
              <a:buAutoNum type="arabicParenR"/>
            </a:pPr>
            <a:r>
              <a:rPr lang="en-US" sz="2200" dirty="0">
                <a:solidFill>
                  <a:srgbClr val="002060"/>
                </a:solidFill>
                <a:latin typeface="Calibri" panose="020F0502020204030204" pitchFamily="34" charset="0"/>
                <a:cs typeface="Calibri" panose="020F0502020204030204" pitchFamily="34" charset="0"/>
              </a:rPr>
              <a:t>Total estimated outlay of Rs.2896.80 lakh @Rs.10,000/- per unit, which comprises of Rs.2607.12 lakh as Central Share and Rs.289.68 lakh as State Share.</a:t>
            </a:r>
          </a:p>
          <a:p>
            <a:pPr marL="342900" lvl="0" indent="-342900" algn="just">
              <a:buFont typeface="+mj-lt"/>
              <a:buAutoNum type="arabicParenR"/>
            </a:pPr>
            <a:endParaRPr lang="en-US" sz="2000" dirty="0" smtClean="0">
              <a:solidFill>
                <a:srgbClr val="002060"/>
              </a:solidFill>
              <a:latin typeface="Calibri" panose="020F0502020204030204" pitchFamily="34" charset="0"/>
              <a:cs typeface="Calibri" panose="020F0502020204030204" pitchFamily="34" charset="0"/>
            </a:endParaRPr>
          </a:p>
          <a:p>
            <a:pPr marL="342900" indent="-342900" algn="just">
              <a:buFont typeface="+mj-lt"/>
              <a:buAutoNum type="arabicParenR"/>
            </a:pPr>
            <a:r>
              <a:rPr lang="en-US" sz="2200" dirty="0">
                <a:solidFill>
                  <a:srgbClr val="002060"/>
                </a:solidFill>
                <a:latin typeface="Calibri" panose="020F0502020204030204" pitchFamily="34" charset="0"/>
                <a:cs typeface="Calibri" panose="020F0502020204030204" pitchFamily="34" charset="0"/>
              </a:rPr>
              <a:t>Proposed work to be done like plinth filling, floor toping, rise of wall and RCC post, replacement of roof, painting etc.</a:t>
            </a:r>
          </a:p>
          <a:p>
            <a:pPr marL="342900" lvl="0" indent="-342900" algn="just">
              <a:buFont typeface="+mj-lt"/>
              <a:buAutoNum type="arabicParenR"/>
            </a:pPr>
            <a:endParaRPr lang="en-US" sz="2000" dirty="0">
              <a:solidFill>
                <a:srgbClr val="002060"/>
              </a:solidFill>
              <a:latin typeface="Calibri" panose="020F0502020204030204" pitchFamily="34" charset="0"/>
              <a:cs typeface="Calibri" panose="020F0502020204030204" pitchFamily="34" charset="0"/>
            </a:endParaRPr>
          </a:p>
          <a:p>
            <a:pPr marL="342900" lvl="0" indent="-342900" algn="just"/>
            <a:endParaRPr 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5204576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750693" y="6940"/>
            <a:ext cx="1890964" cy="369332"/>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The Best Practices</a:t>
            </a:r>
            <a:endParaRPr lang="en-US" dirty="0">
              <a:solidFill>
                <a:schemeClr val="bg1"/>
              </a:solidFill>
              <a:latin typeface="Calibri" panose="020F0502020204030204" pitchFamily="34" charset="0"/>
              <a:cs typeface="Calibri" panose="020F0502020204030204" pitchFamily="34" charset="0"/>
            </a:endParaRPr>
          </a:p>
        </p:txBody>
      </p:sp>
      <p:sp>
        <p:nvSpPr>
          <p:cNvPr id="7" name="TextBox 6"/>
          <p:cNvSpPr txBox="1"/>
          <p:nvPr/>
        </p:nvSpPr>
        <p:spPr>
          <a:xfrm>
            <a:off x="6781800" y="152400"/>
            <a:ext cx="1676400" cy="369332"/>
          </a:xfrm>
          <a:prstGeom prst="rect">
            <a:avLst/>
          </a:prstGeom>
          <a:noFill/>
        </p:spPr>
        <p:txBody>
          <a:bodyPr wrap="square" rtlCol="0">
            <a:spAutoFit/>
          </a:bodyPr>
          <a:lstStyle/>
          <a:p>
            <a:r>
              <a:rPr lang="en-US" dirty="0" smtClean="0">
                <a:solidFill>
                  <a:srgbClr val="0070C0"/>
                </a:solidFill>
                <a:latin typeface="Calibri" panose="020F0502020204030204" pitchFamily="34" charset="0"/>
                <a:cs typeface="Calibri" panose="020F0502020204030204" pitchFamily="34" charset="0"/>
              </a:rPr>
              <a:t>MDMS, Assam</a:t>
            </a:r>
            <a:endParaRPr lang="en-US" dirty="0">
              <a:solidFill>
                <a:srgbClr val="0070C0"/>
              </a:solidFill>
              <a:latin typeface="Calibri" panose="020F0502020204030204" pitchFamily="34" charset="0"/>
              <a:cs typeface="Calibri" panose="020F0502020204030204" pitchFamily="34" charset="0"/>
            </a:endParaRPr>
          </a:p>
        </p:txBody>
      </p:sp>
      <p:graphicFrame>
        <p:nvGraphicFramePr>
          <p:cNvPr id="8" name="Diagram 7"/>
          <p:cNvGraphicFramePr/>
          <p:nvPr>
            <p:extLst>
              <p:ext uri="{D42A27DB-BD31-4B8C-83A1-F6EECF244321}">
                <p14:modId xmlns="" xmlns:p14="http://schemas.microsoft.com/office/powerpoint/2010/main" val="1974934622"/>
              </p:ext>
            </p:extLst>
          </p:nvPr>
        </p:nvGraphicFramePr>
        <p:xfrm>
          <a:off x="1762932" y="2057400"/>
          <a:ext cx="5867400" cy="203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1905000" y="2438400"/>
            <a:ext cx="457200" cy="381000"/>
          </a:xfrm>
          <a:prstGeom prst="rect">
            <a:avLst/>
          </a:prstGeom>
          <a:noFill/>
        </p:spPr>
        <p:txBody>
          <a:bodyPr wrap="square" rtlCol="0">
            <a:spAutoFit/>
          </a:bodyPr>
          <a:lstStyle/>
          <a:p>
            <a:pPr algn="ctr"/>
            <a:r>
              <a:rPr lang="en-US" dirty="0" smtClean="0"/>
              <a:t>1</a:t>
            </a:r>
            <a:endParaRPr lang="en-US" dirty="0"/>
          </a:p>
        </p:txBody>
      </p:sp>
      <p:sp>
        <p:nvSpPr>
          <p:cNvPr id="10" name="TextBox 9"/>
          <p:cNvSpPr txBox="1"/>
          <p:nvPr/>
        </p:nvSpPr>
        <p:spPr>
          <a:xfrm>
            <a:off x="1905000" y="3352800"/>
            <a:ext cx="457200" cy="381000"/>
          </a:xfrm>
          <a:prstGeom prst="rect">
            <a:avLst/>
          </a:prstGeom>
          <a:noFill/>
        </p:spPr>
        <p:txBody>
          <a:bodyPr wrap="square" rtlCol="0">
            <a:spAutoFit/>
          </a:bodyPr>
          <a:lstStyle/>
          <a:p>
            <a:pPr algn="ctr"/>
            <a:r>
              <a:rPr lang="en-US" dirty="0" smtClean="0"/>
              <a:t>2</a:t>
            </a:r>
            <a:endParaRPr lang="en-US" dirty="0"/>
          </a:p>
        </p:txBody>
      </p:sp>
      <p:sp>
        <p:nvSpPr>
          <p:cNvPr id="11" name="Rectangle 10"/>
          <p:cNvSpPr/>
          <p:nvPr/>
        </p:nvSpPr>
        <p:spPr>
          <a:xfrm>
            <a:off x="564397" y="381000"/>
            <a:ext cx="4274303" cy="461665"/>
          </a:xfrm>
          <a:prstGeom prst="rect">
            <a:avLst/>
          </a:prstGeom>
          <a:solidFill>
            <a:srgbClr val="00B0F0"/>
          </a:solidFill>
        </p:spPr>
        <p:txBody>
          <a:bodyPr wrap="square">
            <a:spAutoFit/>
          </a:bodyPr>
          <a:lstStyle/>
          <a:p>
            <a:pPr lvl="0"/>
            <a:r>
              <a:rPr lang="en-US" sz="2400" dirty="0" err="1" smtClean="0">
                <a:solidFill>
                  <a:schemeClr val="bg1"/>
                </a:solidFill>
                <a:latin typeface="Calibri" panose="020F0502020204030204" pitchFamily="34" charset="0"/>
                <a:cs typeface="Calibri" panose="020F0502020204030204" pitchFamily="34" charset="0"/>
              </a:rPr>
              <a:t>Utilisation</a:t>
            </a:r>
            <a:r>
              <a:rPr lang="en-US" sz="2400" dirty="0" smtClean="0">
                <a:solidFill>
                  <a:schemeClr val="bg1"/>
                </a:solidFill>
                <a:latin typeface="Calibri" panose="020F0502020204030204" pitchFamily="34" charset="0"/>
                <a:cs typeface="Calibri" panose="020F0502020204030204" pitchFamily="34" charset="0"/>
              </a:rPr>
              <a:t> of 5% Flexi Fund</a:t>
            </a:r>
            <a:endParaRPr 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35929811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duotone>
              <a:schemeClr val="bg1">
                <a:shade val="20000"/>
                <a:satMod val="350000"/>
                <a:lumMod val="125000"/>
              </a:schemeClr>
              <a:schemeClr val="bg1">
                <a:tint val="90000"/>
                <a:satMod val="250000"/>
              </a:schemeClr>
            </a:duotone>
            <a:extLst>
              <a:ext uri="{BEBA8EAE-BF5A-486C-A8C5-ECC9F3942E4B}">
                <a14:imgProps xmlns="" xmlns:a14="http://schemas.microsoft.com/office/drawing/2010/main">
                  <a14:imgLayer r:embed="rId3">
                    <a14:imgEffect>
                      <a14:artisticMosiaicBubbles/>
                    </a14:imgEffect>
                    <a14:imgEffect>
                      <a14:sharpenSoften amoun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1400" y="3200400"/>
            <a:ext cx="2052785" cy="457200"/>
          </a:xfrm>
          <a:effectLst>
            <a:glow rad="101600">
              <a:schemeClr val="accent3">
                <a:satMod val="175000"/>
                <a:alpha val="40000"/>
              </a:schemeClr>
            </a:glow>
          </a:effectLst>
        </p:spPr>
        <p:txBody>
          <a:bodyPr>
            <a:normAutofit/>
          </a:bodyPr>
          <a:lstStyle/>
          <a:p>
            <a:pPr algn="ctr"/>
            <a:r>
              <a:rPr lang="en-US" sz="2400" b="1" dirty="0" smtClean="0">
                <a:solidFill>
                  <a:srgbClr val="C00000"/>
                </a:solidFill>
                <a:latin typeface="Calibri" panose="020F0502020204030204" pitchFamily="34" charset="0"/>
                <a:cs typeface="Calibri" panose="020F0502020204030204" pitchFamily="34" charset="0"/>
              </a:rPr>
              <a:t>Best Practices </a:t>
            </a:r>
            <a:endParaRPr lang="en-US" sz="2400" b="1" dirty="0">
              <a:solidFill>
                <a:srgbClr val="C00000"/>
              </a:solidFill>
              <a:latin typeface="Calibri" panose="020F0502020204030204" pitchFamily="34" charset="0"/>
              <a:cs typeface="Calibri" panose="020F0502020204030204" pitchFamily="34" charset="0"/>
            </a:endParaRPr>
          </a:p>
        </p:txBody>
      </p:sp>
      <p:sp>
        <p:nvSpPr>
          <p:cNvPr id="3" name="TextBox 2"/>
          <p:cNvSpPr txBox="1"/>
          <p:nvPr/>
        </p:nvSpPr>
        <p:spPr>
          <a:xfrm>
            <a:off x="750693" y="6940"/>
            <a:ext cx="1890964" cy="369332"/>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The Best Practices</a:t>
            </a:r>
            <a:endParaRPr lang="en-US" dirty="0">
              <a:solidFill>
                <a:schemeClr val="bg1"/>
              </a:solidFill>
              <a:latin typeface="Calibri" panose="020F0502020204030204" pitchFamily="34" charset="0"/>
              <a:cs typeface="Calibri" panose="020F0502020204030204" pitchFamily="34" charset="0"/>
            </a:endParaRPr>
          </a:p>
        </p:txBody>
      </p:sp>
      <p:sp>
        <p:nvSpPr>
          <p:cNvPr id="31" name="TextBox 30"/>
          <p:cNvSpPr txBox="1"/>
          <p:nvPr/>
        </p:nvSpPr>
        <p:spPr>
          <a:xfrm>
            <a:off x="5943600" y="164068"/>
            <a:ext cx="2514600" cy="369332"/>
          </a:xfrm>
          <a:prstGeom prst="rect">
            <a:avLst/>
          </a:prstGeom>
          <a:noFill/>
        </p:spPr>
        <p:txBody>
          <a:bodyPr wrap="square" rtlCol="0">
            <a:spAutoFit/>
          </a:bodyPr>
          <a:lstStyle/>
          <a:p>
            <a:pPr algn="r"/>
            <a:r>
              <a:rPr lang="en-US" dirty="0" smtClean="0">
                <a:solidFill>
                  <a:srgbClr val="0070C0"/>
                </a:solidFill>
                <a:latin typeface="Calibri" panose="020F0502020204030204" pitchFamily="34" charset="0"/>
                <a:cs typeface="Calibri" panose="020F0502020204030204" pitchFamily="34" charset="0"/>
              </a:rPr>
              <a:t>MDMS, Assam</a:t>
            </a:r>
            <a:endParaRPr lang="en-US" dirty="0">
              <a:solidFill>
                <a:srgbClr val="0070C0"/>
              </a:solidFill>
              <a:latin typeface="Calibri" panose="020F0502020204030204" pitchFamily="34" charset="0"/>
              <a:cs typeface="Calibri" panose="020F0502020204030204" pitchFamily="34" charset="0"/>
            </a:endParaRPr>
          </a:p>
        </p:txBody>
      </p:sp>
      <p:graphicFrame>
        <p:nvGraphicFramePr>
          <p:cNvPr id="4" name="Diagram 3">
            <a:hlinkClick r:id="rId4" action="ppaction://hlinkpres?slideindex=1&amp;slidetitle="/>
          </p:cNvPr>
          <p:cNvGraphicFramePr/>
          <p:nvPr>
            <p:extLst>
              <p:ext uri="{D42A27DB-BD31-4B8C-83A1-F6EECF244321}">
                <p14:modId xmlns="" xmlns:p14="http://schemas.microsoft.com/office/powerpoint/2010/main" val="2850027189"/>
              </p:ext>
            </p:extLst>
          </p:nvPr>
        </p:nvGraphicFramePr>
        <p:xfrm>
          <a:off x="533400" y="762000"/>
          <a:ext cx="7924800" cy="5791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 xmlns:p14="http://schemas.microsoft.com/office/powerpoint/2010/main" val="1493640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65000"/>
            <a:duotone>
              <a:schemeClr val="bg1">
                <a:shade val="20000"/>
                <a:satMod val="350000"/>
                <a:lumMod val="125000"/>
              </a:schemeClr>
              <a:schemeClr val="bg1">
                <a:tint val="90000"/>
                <a:satMod val="250000"/>
              </a:schemeClr>
            </a:duotone>
            <a:lum/>
            <a:extLst>
              <a:ext uri="{BEBA8EAE-BF5A-486C-A8C5-ECC9F3942E4B}">
                <a14:imgProps xmlns="" xmlns:a14="http://schemas.microsoft.com/office/drawing/2010/main">
                  <a14:imgLayer r:embed="rId14">
                    <a14:imgEffect>
                      <a14:artisticMosiaicBubbles/>
                    </a14:imgEffect>
                    <a14:imgEffect>
                      <a14:sharpenSoften amount="5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609600" y="762000"/>
            <a:ext cx="7772400"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r>
              <a:rPr lang="en-US" sz="2400" b="1" dirty="0">
                <a:solidFill>
                  <a:srgbClr val="0070C0"/>
                </a:solidFill>
                <a:latin typeface="Calibri" panose="020F0502020204030204" pitchFamily="34" charset="0"/>
                <a:cs typeface="Calibri" panose="020F0502020204030204" pitchFamily="34" charset="0"/>
              </a:rPr>
              <a:t>1. Development of School Nutrition Garden</a:t>
            </a:r>
          </a:p>
        </p:txBody>
      </p:sp>
      <p:sp>
        <p:nvSpPr>
          <p:cNvPr id="9" name="Rectangle 8"/>
          <p:cNvSpPr/>
          <p:nvPr/>
        </p:nvSpPr>
        <p:spPr>
          <a:xfrm>
            <a:off x="1066800" y="1613119"/>
            <a:ext cx="7467600" cy="3477875"/>
          </a:xfrm>
          <a:prstGeom prst="rect">
            <a:avLst/>
          </a:prstGeom>
        </p:spPr>
        <p:txBody>
          <a:bodyPr wrap="square">
            <a:spAutoFit/>
          </a:bodyPr>
          <a:lstStyle/>
          <a:p>
            <a:pPr marL="342900" lvl="0" indent="-342900" algn="just">
              <a:buFont typeface="+mj-lt"/>
              <a:buAutoNum type="arabicParenR"/>
            </a:pPr>
            <a:endParaRPr lang="en-US" sz="2000" dirty="0" smtClean="0">
              <a:latin typeface="Calibri" panose="020F0502020204030204" pitchFamily="34" charset="0"/>
              <a:cs typeface="Calibri" panose="020F0502020204030204" pitchFamily="34" charset="0"/>
            </a:endParaRPr>
          </a:p>
          <a:p>
            <a:pPr marL="342900" lvl="0" indent="-342900" algn="just">
              <a:buFont typeface="+mj-lt"/>
              <a:buAutoNum type="arabicParenR"/>
            </a:pPr>
            <a:r>
              <a:rPr lang="en-US" sz="2000" dirty="0" smtClean="0">
                <a:latin typeface="Calibri" panose="020F0502020204030204" pitchFamily="34" charset="0"/>
                <a:cs typeface="Calibri" panose="020F0502020204030204" pitchFamily="34" charset="0"/>
              </a:rPr>
              <a:t>State has proposed to develop School Nutrition Garden in 6,915 schools @Rs.5,000/- per school.</a:t>
            </a:r>
          </a:p>
          <a:p>
            <a:pPr marL="342900" lvl="0" indent="-342900" algn="just">
              <a:buFont typeface="+mj-lt"/>
              <a:buAutoNum type="arabicParenR"/>
            </a:pPr>
            <a:endParaRPr lang="en-US" sz="2000" dirty="0" smtClean="0">
              <a:latin typeface="Calibri" panose="020F0502020204030204" pitchFamily="34" charset="0"/>
              <a:cs typeface="Calibri" panose="020F0502020204030204" pitchFamily="34" charset="0"/>
            </a:endParaRPr>
          </a:p>
          <a:p>
            <a:pPr marL="342900" lvl="0" indent="-342900" algn="just"/>
            <a:endParaRPr lang="en-US" sz="2000" dirty="0" smtClean="0">
              <a:latin typeface="Calibri" panose="020F0502020204030204" pitchFamily="34" charset="0"/>
              <a:cs typeface="Calibri" panose="020F0502020204030204" pitchFamily="34" charset="0"/>
            </a:endParaRPr>
          </a:p>
          <a:p>
            <a:pPr marL="342900" indent="-342900" algn="just">
              <a:buFont typeface="+mj-lt"/>
              <a:buAutoNum type="arabicParenR"/>
            </a:pPr>
            <a:r>
              <a:rPr lang="en-US" sz="2000" dirty="0" smtClean="0">
                <a:latin typeface="Calibri" panose="020F0502020204030204" pitchFamily="34" charset="0"/>
                <a:cs typeface="Calibri" panose="020F0502020204030204" pitchFamily="34" charset="0"/>
              </a:rPr>
              <a:t>Total estimated outlay of 345.75 </a:t>
            </a:r>
            <a:r>
              <a:rPr lang="en-US" sz="2000" dirty="0" err="1" smtClean="0">
                <a:latin typeface="Calibri" panose="020F0502020204030204" pitchFamily="34" charset="0"/>
                <a:cs typeface="Calibri" panose="020F0502020204030204" pitchFamily="34" charset="0"/>
              </a:rPr>
              <a:t>lakh</a:t>
            </a:r>
            <a:r>
              <a:rPr lang="en-US" sz="2000" dirty="0" smtClean="0">
                <a:latin typeface="Calibri" panose="020F0502020204030204" pitchFamily="34" charset="0"/>
                <a:cs typeface="Calibri" panose="020F0502020204030204" pitchFamily="34" charset="0"/>
              </a:rPr>
              <a:t> @5,000/- per school, which comprises of 311.18 </a:t>
            </a:r>
            <a:r>
              <a:rPr lang="en-US" sz="2000" dirty="0" err="1" smtClean="0">
                <a:latin typeface="Calibri" panose="020F0502020204030204" pitchFamily="34" charset="0"/>
                <a:cs typeface="Calibri" panose="020F0502020204030204" pitchFamily="34" charset="0"/>
              </a:rPr>
              <a:t>lakh</a:t>
            </a:r>
            <a:r>
              <a:rPr lang="en-US" sz="2000" dirty="0" smtClean="0">
                <a:latin typeface="Calibri" panose="020F0502020204030204" pitchFamily="34" charset="0"/>
                <a:cs typeface="Calibri" panose="020F0502020204030204" pitchFamily="34" charset="0"/>
              </a:rPr>
              <a:t> as Central Share and 34.58 </a:t>
            </a:r>
            <a:r>
              <a:rPr lang="en-US" sz="2000" dirty="0" err="1" smtClean="0">
                <a:latin typeface="Calibri" panose="020F0502020204030204" pitchFamily="34" charset="0"/>
                <a:cs typeface="Calibri" panose="020F0502020204030204" pitchFamily="34" charset="0"/>
              </a:rPr>
              <a:t>lakh</a:t>
            </a:r>
            <a:r>
              <a:rPr lang="en-US" sz="2000" dirty="0" smtClean="0">
                <a:latin typeface="Calibri" panose="020F0502020204030204" pitchFamily="34" charset="0"/>
                <a:cs typeface="Calibri" panose="020F0502020204030204" pitchFamily="34" charset="0"/>
              </a:rPr>
              <a:t> as State Share.</a:t>
            </a:r>
          </a:p>
          <a:p>
            <a:pPr marL="342900" indent="-342900" algn="just">
              <a:buFont typeface="+mj-lt"/>
              <a:buAutoNum type="arabicParenR"/>
            </a:pPr>
            <a:endParaRPr lang="en-US" sz="2000" dirty="0" smtClean="0">
              <a:latin typeface="Calibri" panose="020F0502020204030204" pitchFamily="34" charset="0"/>
              <a:cs typeface="Calibri" panose="020F0502020204030204" pitchFamily="34" charset="0"/>
            </a:endParaRPr>
          </a:p>
          <a:p>
            <a:pPr marL="342900" lvl="0" indent="-342900" algn="just"/>
            <a:endParaRPr lang="en-US" sz="2000" dirty="0" smtClean="0">
              <a:latin typeface="Calibri" panose="020F0502020204030204" pitchFamily="34" charset="0"/>
              <a:cs typeface="Calibri" panose="020F0502020204030204" pitchFamily="34" charset="0"/>
            </a:endParaRPr>
          </a:p>
          <a:p>
            <a:pPr marL="342900" lvl="0" indent="-342900" algn="just">
              <a:buFont typeface="+mj-lt"/>
              <a:buAutoNum type="arabicParenR"/>
            </a:pPr>
            <a:endParaRPr lang="en-US" sz="2000" dirty="0">
              <a:latin typeface="Calibri" panose="020F0502020204030204" pitchFamily="34" charset="0"/>
              <a:cs typeface="Calibri" panose="020F0502020204030204" pitchFamily="34" charset="0"/>
            </a:endParaRPr>
          </a:p>
        </p:txBody>
      </p:sp>
      <p:sp>
        <p:nvSpPr>
          <p:cNvPr id="10" name="TextBox 9"/>
          <p:cNvSpPr txBox="1"/>
          <p:nvPr/>
        </p:nvSpPr>
        <p:spPr>
          <a:xfrm>
            <a:off x="7315200" y="152400"/>
            <a:ext cx="1295400" cy="381000"/>
          </a:xfrm>
          <a:prstGeom prst="rect">
            <a:avLst/>
          </a:prstGeom>
          <a:noFill/>
        </p:spPr>
        <p:txBody>
          <a:bodyPr wrap="square" rtlCol="0">
            <a:spAutoFit/>
          </a:bodyPr>
          <a:lstStyle/>
          <a:p>
            <a:r>
              <a:rPr lang="en-US" dirty="0" smtClean="0">
                <a:solidFill>
                  <a:srgbClr val="C00000"/>
                </a:solidFill>
                <a:latin typeface="Calibri" pitchFamily="34" charset="0"/>
                <a:cs typeface="Calibri" pitchFamily="34" charset="0"/>
              </a:rPr>
              <a:t>Flexi Fund</a:t>
            </a:r>
            <a:endParaRPr lang="en-US" dirty="0">
              <a:solidFill>
                <a:srgbClr val="C00000"/>
              </a:solidFill>
              <a:latin typeface="Calibri" pitchFamily="34" charset="0"/>
              <a:cs typeface="Calibri" pitchFamily="34" charset="0"/>
            </a:endParaRPr>
          </a:p>
        </p:txBody>
      </p:sp>
    </p:spTree>
    <p:extLst>
      <p:ext uri="{BB962C8B-B14F-4D97-AF65-F5344CB8AC3E}">
        <p14:creationId xmlns="" xmlns:p14="http://schemas.microsoft.com/office/powerpoint/2010/main" val="1870568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7"/>
          <p:cNvSpPr/>
          <p:nvPr/>
        </p:nvSpPr>
        <p:spPr>
          <a:xfrm>
            <a:off x="609600" y="762000"/>
            <a:ext cx="8077200"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r>
              <a:rPr lang="en-US" sz="2400" b="1" dirty="0" smtClean="0">
                <a:solidFill>
                  <a:srgbClr val="0070C0"/>
                </a:solidFill>
                <a:latin typeface="Calibri" panose="020F0502020204030204" pitchFamily="34" charset="0"/>
                <a:cs typeface="Calibri" panose="020F0502020204030204" pitchFamily="34" charset="0"/>
              </a:rPr>
              <a:t>2. </a:t>
            </a:r>
            <a:r>
              <a:rPr lang="en-US" sz="2400" b="1" dirty="0">
                <a:solidFill>
                  <a:srgbClr val="0070C0"/>
                </a:solidFill>
                <a:latin typeface="Calibri" panose="020F0502020204030204" pitchFamily="34" charset="0"/>
                <a:cs typeface="Calibri" panose="020F0502020204030204" pitchFamily="34" charset="0"/>
              </a:rPr>
              <a:t>Providing </a:t>
            </a:r>
            <a:r>
              <a:rPr lang="en-US" sz="2400" b="1" dirty="0" smtClean="0">
                <a:solidFill>
                  <a:srgbClr val="0070C0"/>
                </a:solidFill>
                <a:latin typeface="Calibri" panose="020F0502020204030204" pitchFamily="34" charset="0"/>
                <a:cs typeface="Calibri" panose="020F0502020204030204" pitchFamily="34" charset="0"/>
              </a:rPr>
              <a:t>Nutritious Items</a:t>
            </a:r>
            <a:endParaRPr lang="en-US" sz="2400" b="1" dirty="0">
              <a:solidFill>
                <a:srgbClr val="0070C0"/>
              </a:solidFill>
              <a:latin typeface="Calibri" panose="020F0502020204030204" pitchFamily="34" charset="0"/>
              <a:cs typeface="Calibri" panose="020F0502020204030204" pitchFamily="34" charset="0"/>
            </a:endParaRPr>
          </a:p>
        </p:txBody>
      </p:sp>
      <p:sp>
        <p:nvSpPr>
          <p:cNvPr id="9" name="Rectangle 8"/>
          <p:cNvSpPr/>
          <p:nvPr/>
        </p:nvSpPr>
        <p:spPr>
          <a:xfrm>
            <a:off x="609600" y="1654582"/>
            <a:ext cx="8077200" cy="3477875"/>
          </a:xfrm>
          <a:prstGeom prst="rect">
            <a:avLst/>
          </a:prstGeom>
        </p:spPr>
        <p:txBody>
          <a:bodyPr wrap="square">
            <a:spAutoFit/>
          </a:bodyPr>
          <a:lstStyle/>
          <a:p>
            <a:pPr marL="342900" lvl="0" indent="-342900" algn="just">
              <a:lnSpc>
                <a:spcPct val="150000"/>
              </a:lnSpc>
              <a:buFont typeface="+mj-lt"/>
              <a:buAutoNum type="arabicParenR"/>
            </a:pPr>
            <a:r>
              <a:rPr lang="en-US" sz="2000" dirty="0" smtClean="0">
                <a:latin typeface="Calibri" pitchFamily="34" charset="0"/>
                <a:cs typeface="Calibri" pitchFamily="34" charset="0"/>
              </a:rPr>
              <a:t>State has proposed to provide nutritious item like banana to all 40,51,337children in 32 days in a year (one day per week for 32 weeks approx).</a:t>
            </a:r>
          </a:p>
          <a:p>
            <a:pPr marL="342900" lvl="0" indent="-342900" algn="just">
              <a:buFont typeface="+mj-lt"/>
              <a:buAutoNum type="arabicParenR"/>
            </a:pPr>
            <a:endParaRPr lang="en-US" sz="2000" dirty="0" smtClean="0">
              <a:latin typeface="Calibri" pitchFamily="34" charset="0"/>
              <a:cs typeface="Calibri" pitchFamily="34" charset="0"/>
            </a:endParaRPr>
          </a:p>
          <a:p>
            <a:pPr marL="342900" lvl="0" indent="-342900" algn="just">
              <a:lnSpc>
                <a:spcPct val="150000"/>
              </a:lnSpc>
              <a:buFont typeface="+mj-lt"/>
              <a:buAutoNum type="arabicParenR"/>
            </a:pPr>
            <a:r>
              <a:rPr lang="en-US" sz="2000" dirty="0" smtClean="0">
                <a:latin typeface="Calibri" pitchFamily="34" charset="0"/>
                <a:cs typeface="Calibri" pitchFamily="34" charset="0"/>
              </a:rPr>
              <a:t> Total estimated outlay of 2590.42 </a:t>
            </a:r>
            <a:r>
              <a:rPr lang="en-US" sz="2000" dirty="0" err="1" smtClean="0">
                <a:latin typeface="Calibri" pitchFamily="34" charset="0"/>
                <a:cs typeface="Calibri" pitchFamily="34" charset="0"/>
              </a:rPr>
              <a:t>lakh</a:t>
            </a:r>
            <a:r>
              <a:rPr lang="en-US" sz="2000" dirty="0" smtClean="0">
                <a:latin typeface="Calibri" pitchFamily="34" charset="0"/>
                <a:cs typeface="Calibri" pitchFamily="34" charset="0"/>
              </a:rPr>
              <a:t> @Rs.2/- per child per day (Rs.64/- per child per year), which comprises of 2331.37 </a:t>
            </a:r>
            <a:r>
              <a:rPr lang="en-US" sz="2000" dirty="0" err="1" smtClean="0">
                <a:latin typeface="Calibri" pitchFamily="34" charset="0"/>
                <a:cs typeface="Calibri" pitchFamily="34" charset="0"/>
              </a:rPr>
              <a:t>lakh</a:t>
            </a:r>
            <a:r>
              <a:rPr lang="en-US" sz="2000" dirty="0" smtClean="0">
                <a:latin typeface="Calibri" pitchFamily="34" charset="0"/>
                <a:cs typeface="Calibri" pitchFamily="34" charset="0"/>
              </a:rPr>
              <a:t> as Central Share and 259.05 </a:t>
            </a:r>
            <a:r>
              <a:rPr lang="en-US" sz="2000" dirty="0" err="1" smtClean="0">
                <a:latin typeface="Calibri" pitchFamily="34" charset="0"/>
                <a:cs typeface="Calibri" pitchFamily="34" charset="0"/>
              </a:rPr>
              <a:t>lakh</a:t>
            </a:r>
            <a:r>
              <a:rPr lang="en-US" sz="2000" dirty="0" smtClean="0">
                <a:latin typeface="Calibri" pitchFamily="34" charset="0"/>
                <a:cs typeface="Calibri" pitchFamily="34" charset="0"/>
              </a:rPr>
              <a:t> as State Share.</a:t>
            </a:r>
          </a:p>
          <a:p>
            <a:pPr marL="342900" lvl="0" indent="-342900" algn="just">
              <a:buFont typeface="+mj-lt"/>
              <a:buAutoNum type="arabicParenR"/>
            </a:pPr>
            <a:endParaRPr lang="en-US" sz="2000" dirty="0" smtClean="0">
              <a:latin typeface="Calibri" pitchFamily="34" charset="0"/>
              <a:cs typeface="Calibri" pitchFamily="34" charset="0"/>
            </a:endParaRPr>
          </a:p>
        </p:txBody>
      </p:sp>
      <p:sp>
        <p:nvSpPr>
          <p:cNvPr id="10" name="TextBox 9"/>
          <p:cNvSpPr txBox="1"/>
          <p:nvPr/>
        </p:nvSpPr>
        <p:spPr>
          <a:xfrm>
            <a:off x="7467600" y="152400"/>
            <a:ext cx="1295400" cy="381000"/>
          </a:xfrm>
          <a:prstGeom prst="rect">
            <a:avLst/>
          </a:prstGeom>
          <a:noFill/>
        </p:spPr>
        <p:txBody>
          <a:bodyPr wrap="square" rtlCol="0">
            <a:spAutoFit/>
          </a:bodyPr>
          <a:lstStyle/>
          <a:p>
            <a:r>
              <a:rPr lang="en-US" dirty="0" smtClean="0">
                <a:solidFill>
                  <a:srgbClr val="C00000"/>
                </a:solidFill>
                <a:latin typeface="Calibri" pitchFamily="34" charset="0"/>
                <a:cs typeface="Calibri" pitchFamily="34" charset="0"/>
              </a:rPr>
              <a:t>Flexi Fund</a:t>
            </a:r>
            <a:endParaRPr lang="en-US" dirty="0">
              <a:solidFill>
                <a:srgbClr val="C00000"/>
              </a:solidFill>
              <a:latin typeface="Calibri" pitchFamily="34" charset="0"/>
              <a:cs typeface="Calibri" pitchFamily="34" charset="0"/>
            </a:endParaRPr>
          </a:p>
        </p:txBody>
      </p:sp>
    </p:spTree>
    <p:extLst>
      <p:ext uri="{BB962C8B-B14F-4D97-AF65-F5344CB8AC3E}">
        <p14:creationId xmlns="" xmlns:p14="http://schemas.microsoft.com/office/powerpoint/2010/main" val="1870568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7"/>
          <p:cNvSpPr/>
          <p:nvPr/>
        </p:nvSpPr>
        <p:spPr>
          <a:xfrm>
            <a:off x="609600" y="762000"/>
            <a:ext cx="8077200"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r>
              <a:rPr lang="en-US" sz="2400" b="1" dirty="0" smtClean="0">
                <a:solidFill>
                  <a:srgbClr val="0070C0"/>
                </a:solidFill>
                <a:latin typeface="Calibri" panose="020F0502020204030204" pitchFamily="34" charset="0"/>
                <a:cs typeface="Calibri" panose="020F0502020204030204" pitchFamily="34" charset="0"/>
              </a:rPr>
              <a:t>Weekly Menu (suggested) under MDM Scheme, Assam</a:t>
            </a:r>
            <a:endParaRPr lang="en-US" sz="2400" b="1" dirty="0">
              <a:solidFill>
                <a:srgbClr val="0070C0"/>
              </a:solidFill>
              <a:latin typeface="Calibri" panose="020F0502020204030204" pitchFamily="34" charset="0"/>
              <a:cs typeface="Calibri" panose="020F0502020204030204" pitchFamily="34" charset="0"/>
            </a:endParaRPr>
          </a:p>
        </p:txBody>
      </p:sp>
      <p:graphicFrame>
        <p:nvGraphicFramePr>
          <p:cNvPr id="5" name="Table 4"/>
          <p:cNvGraphicFramePr>
            <a:graphicFrameLocks noGrp="1"/>
          </p:cNvGraphicFramePr>
          <p:nvPr/>
        </p:nvGraphicFramePr>
        <p:xfrm>
          <a:off x="685800" y="1752598"/>
          <a:ext cx="8001000" cy="3801294"/>
        </p:xfrm>
        <a:graphic>
          <a:graphicData uri="http://schemas.openxmlformats.org/drawingml/2006/table">
            <a:tbl>
              <a:tblPr/>
              <a:tblGrid>
                <a:gridCol w="2193823"/>
                <a:gridCol w="5807177"/>
              </a:tblGrid>
              <a:tr h="511629">
                <a:tc>
                  <a:txBody>
                    <a:bodyPr/>
                    <a:lstStyle/>
                    <a:p>
                      <a:pPr algn="ctr">
                        <a:spcAft>
                          <a:spcPts val="0"/>
                        </a:spcAft>
                      </a:pPr>
                      <a:r>
                        <a:rPr lang="en-US" sz="2400" b="1" dirty="0">
                          <a:latin typeface="Calibri"/>
                          <a:ea typeface="Times New Roman"/>
                          <a:cs typeface="Times New Roman"/>
                        </a:rPr>
                        <a:t>Day</a:t>
                      </a:r>
                      <a:endParaRPr lang="en-US" sz="2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a:latin typeface="Calibri"/>
                          <a:ea typeface="Times New Roman"/>
                          <a:cs typeface="Times New Roman"/>
                        </a:rPr>
                        <a:t>Item</a:t>
                      </a:r>
                      <a:endParaRPr lang="en-US" sz="2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629">
                <a:tc>
                  <a:txBody>
                    <a:bodyPr/>
                    <a:lstStyle/>
                    <a:p>
                      <a:pPr algn="l">
                        <a:spcAft>
                          <a:spcPts val="0"/>
                        </a:spcAft>
                      </a:pPr>
                      <a:r>
                        <a:rPr lang="en-US" sz="2400">
                          <a:latin typeface="Calibri"/>
                          <a:ea typeface="Times New Roman"/>
                          <a:cs typeface="Times New Roman"/>
                        </a:rPr>
                        <a:t>Monday</a:t>
                      </a:r>
                      <a:endParaRPr lang="en-US" sz="2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2400">
                          <a:latin typeface="Calibri"/>
                          <a:ea typeface="Times New Roman"/>
                          <a:cs typeface="Times New Roman"/>
                        </a:rPr>
                        <a:t>Rice, Dal, Leafy Vegetables</a:t>
                      </a:r>
                      <a:endParaRPr lang="en-US" sz="2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629">
                <a:tc>
                  <a:txBody>
                    <a:bodyPr/>
                    <a:lstStyle/>
                    <a:p>
                      <a:pPr algn="l">
                        <a:spcAft>
                          <a:spcPts val="0"/>
                        </a:spcAft>
                      </a:pPr>
                      <a:r>
                        <a:rPr lang="en-US" sz="2400">
                          <a:latin typeface="Calibri"/>
                          <a:ea typeface="Times New Roman"/>
                          <a:cs typeface="Times New Roman"/>
                        </a:rPr>
                        <a:t>Tuesday</a:t>
                      </a:r>
                      <a:endParaRPr lang="en-US" sz="2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2400" dirty="0" err="1">
                          <a:latin typeface="Calibri"/>
                          <a:ea typeface="Times New Roman"/>
                          <a:cs typeface="Times New Roman"/>
                        </a:rPr>
                        <a:t>Khisidi</a:t>
                      </a:r>
                      <a:r>
                        <a:rPr lang="en-US" sz="2400" dirty="0">
                          <a:latin typeface="Calibri"/>
                          <a:ea typeface="Times New Roman"/>
                          <a:cs typeface="Times New Roman"/>
                        </a:rPr>
                        <a:t>/ Soya,  Leafy  Vegetables</a:t>
                      </a:r>
                      <a:endParaRPr lang="en-US" sz="2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629">
                <a:tc>
                  <a:txBody>
                    <a:bodyPr/>
                    <a:lstStyle/>
                    <a:p>
                      <a:pPr algn="l">
                        <a:spcAft>
                          <a:spcPts val="0"/>
                        </a:spcAft>
                      </a:pPr>
                      <a:r>
                        <a:rPr lang="en-US" sz="2400">
                          <a:latin typeface="Calibri"/>
                          <a:ea typeface="Times New Roman"/>
                          <a:cs typeface="Times New Roman"/>
                        </a:rPr>
                        <a:t>Wednesday</a:t>
                      </a:r>
                      <a:endParaRPr lang="en-US" sz="2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2400">
                          <a:latin typeface="Calibri"/>
                          <a:ea typeface="Times New Roman"/>
                          <a:cs typeface="Times New Roman"/>
                        </a:rPr>
                        <a:t>Rice, Egg Curry/ Local option/Leafy  Vegetables</a:t>
                      </a:r>
                      <a:endParaRPr lang="en-US" sz="2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629">
                <a:tc>
                  <a:txBody>
                    <a:bodyPr/>
                    <a:lstStyle/>
                    <a:p>
                      <a:pPr algn="l">
                        <a:spcAft>
                          <a:spcPts val="0"/>
                        </a:spcAft>
                      </a:pPr>
                      <a:r>
                        <a:rPr lang="en-US" sz="2400">
                          <a:latin typeface="Calibri"/>
                          <a:ea typeface="Times New Roman"/>
                          <a:cs typeface="Times New Roman"/>
                        </a:rPr>
                        <a:t>Thursday</a:t>
                      </a:r>
                      <a:endParaRPr lang="en-US" sz="2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2400">
                          <a:latin typeface="Calibri"/>
                          <a:ea typeface="Times New Roman"/>
                          <a:cs typeface="Times New Roman"/>
                        </a:rPr>
                        <a:t>Rice, Dal, Leafy  Vegetables</a:t>
                      </a:r>
                      <a:endParaRPr lang="en-US" sz="2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629">
                <a:tc>
                  <a:txBody>
                    <a:bodyPr/>
                    <a:lstStyle/>
                    <a:p>
                      <a:pPr algn="l">
                        <a:spcAft>
                          <a:spcPts val="0"/>
                        </a:spcAft>
                      </a:pPr>
                      <a:r>
                        <a:rPr lang="en-US" sz="2400">
                          <a:latin typeface="Calibri"/>
                          <a:ea typeface="Times New Roman"/>
                          <a:cs typeface="Times New Roman"/>
                        </a:rPr>
                        <a:t>Friday</a:t>
                      </a:r>
                      <a:endParaRPr lang="en-US" sz="2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2400">
                          <a:latin typeface="Calibri"/>
                          <a:ea typeface="Times New Roman"/>
                          <a:cs typeface="Times New Roman"/>
                        </a:rPr>
                        <a:t>Rice, Dal, Leafy  Vegetables</a:t>
                      </a:r>
                      <a:endParaRPr lang="en-US" sz="2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629">
                <a:tc>
                  <a:txBody>
                    <a:bodyPr/>
                    <a:lstStyle/>
                    <a:p>
                      <a:pPr algn="l">
                        <a:spcAft>
                          <a:spcPts val="0"/>
                        </a:spcAft>
                      </a:pPr>
                      <a:r>
                        <a:rPr lang="en-US" sz="2400">
                          <a:latin typeface="Calibri"/>
                          <a:ea typeface="Times New Roman"/>
                          <a:cs typeface="Times New Roman"/>
                        </a:rPr>
                        <a:t>Saturday</a:t>
                      </a:r>
                      <a:endParaRPr lang="en-US" sz="2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2400" dirty="0" err="1">
                          <a:latin typeface="Calibri"/>
                          <a:ea typeface="Times New Roman"/>
                          <a:cs typeface="Times New Roman"/>
                        </a:rPr>
                        <a:t>Khisidi</a:t>
                      </a:r>
                      <a:r>
                        <a:rPr lang="en-US" sz="2400" dirty="0">
                          <a:latin typeface="Calibri"/>
                          <a:ea typeface="Times New Roman"/>
                          <a:cs typeface="Times New Roman"/>
                        </a:rPr>
                        <a:t>/ </a:t>
                      </a:r>
                      <a:r>
                        <a:rPr lang="en-US" sz="2400" dirty="0" err="1">
                          <a:latin typeface="Calibri"/>
                          <a:ea typeface="Times New Roman"/>
                          <a:cs typeface="Times New Roman"/>
                        </a:rPr>
                        <a:t>Pulao</a:t>
                      </a:r>
                      <a:r>
                        <a:rPr lang="en-US" sz="2400" dirty="0">
                          <a:latin typeface="Calibri"/>
                          <a:ea typeface="Times New Roman"/>
                          <a:cs typeface="Times New Roman"/>
                        </a:rPr>
                        <a:t>/Local option/Leafy  Vegetables</a:t>
                      </a:r>
                      <a:endParaRPr lang="en-US" sz="2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1870568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7"/>
          <p:cNvSpPr/>
          <p:nvPr/>
        </p:nvSpPr>
        <p:spPr>
          <a:xfrm>
            <a:off x="914400" y="2819400"/>
            <a:ext cx="7315200"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lgn="ctr"/>
            <a:r>
              <a:rPr lang="en-US" sz="2400" b="1" dirty="0" smtClean="0">
                <a:solidFill>
                  <a:srgbClr val="0070C0"/>
                </a:solidFill>
                <a:latin typeface="Calibri" panose="020F0502020204030204" pitchFamily="34" charset="0"/>
                <a:cs typeface="Calibri" panose="020F0502020204030204" pitchFamily="34" charset="0"/>
              </a:rPr>
              <a:t>Operational Issues with prior approval from the Chair</a:t>
            </a:r>
            <a:endParaRPr lang="en-US" sz="24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870568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ounded Rectangle 5"/>
          <p:cNvSpPr/>
          <p:nvPr/>
        </p:nvSpPr>
        <p:spPr>
          <a:xfrm>
            <a:off x="609600" y="381000"/>
            <a:ext cx="8077200"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r>
              <a:rPr lang="en-US" sz="2400" b="1" i="1" dirty="0" smtClean="0">
                <a:solidFill>
                  <a:srgbClr val="0070C0"/>
                </a:solidFill>
                <a:latin typeface="Calibri" panose="020F0502020204030204" pitchFamily="34" charset="0"/>
                <a:cs typeface="Calibri" panose="020F0502020204030204" pitchFamily="34" charset="0"/>
              </a:rPr>
              <a:t>Operational Issues:-</a:t>
            </a:r>
            <a:endParaRPr lang="en-US" sz="2400" b="1" i="1" dirty="0">
              <a:solidFill>
                <a:srgbClr val="0070C0"/>
              </a:solidFill>
              <a:latin typeface="Calibri" panose="020F0502020204030204" pitchFamily="34" charset="0"/>
              <a:cs typeface="Calibri" panose="020F0502020204030204" pitchFamily="34" charset="0"/>
            </a:endParaRPr>
          </a:p>
        </p:txBody>
      </p:sp>
      <p:sp>
        <p:nvSpPr>
          <p:cNvPr id="7" name="Rectangle 6"/>
          <p:cNvSpPr/>
          <p:nvPr/>
        </p:nvSpPr>
        <p:spPr>
          <a:xfrm>
            <a:off x="457200" y="990600"/>
            <a:ext cx="8001000" cy="3785652"/>
          </a:xfrm>
          <a:prstGeom prst="rect">
            <a:avLst/>
          </a:prstGeom>
        </p:spPr>
        <p:txBody>
          <a:bodyPr wrap="square">
            <a:spAutoFit/>
          </a:bodyPr>
          <a:lstStyle/>
          <a:p>
            <a:pPr marL="457200" indent="-457200" algn="just">
              <a:buFont typeface="Wingdings" pitchFamily="2" charset="2"/>
              <a:buChar char="Ø"/>
              <a:defRPr/>
            </a:pPr>
            <a:r>
              <a:rPr lang="en-IN" sz="2400" dirty="0" smtClean="0">
                <a:solidFill>
                  <a:srgbClr val="800000"/>
                </a:solidFill>
                <a:latin typeface="Calibri" pitchFamily="34" charset="0"/>
                <a:cs typeface="Calibri" pitchFamily="34" charset="0"/>
              </a:rPr>
              <a:t>Non enhancement of  the honorarium of Cook cum Helpers since December, 2010 due to which the Association of cook cum helpers frequently stage protest/</a:t>
            </a:r>
            <a:r>
              <a:rPr lang="en-IN" sz="2400" dirty="0" err="1" smtClean="0">
                <a:solidFill>
                  <a:srgbClr val="800000"/>
                </a:solidFill>
                <a:latin typeface="Calibri" pitchFamily="34" charset="0"/>
                <a:cs typeface="Calibri" pitchFamily="34" charset="0"/>
              </a:rPr>
              <a:t>dharna</a:t>
            </a:r>
            <a:r>
              <a:rPr lang="en-IN" sz="2400" dirty="0" smtClean="0">
                <a:solidFill>
                  <a:srgbClr val="800000"/>
                </a:solidFill>
                <a:latin typeface="Calibri" pitchFamily="34" charset="0"/>
                <a:cs typeface="Calibri" pitchFamily="34" charset="0"/>
              </a:rPr>
              <a:t> which hamper the smooth implementation of the scheme.</a:t>
            </a:r>
          </a:p>
          <a:p>
            <a:pPr marL="457200" indent="-457200" algn="just">
              <a:defRPr/>
            </a:pPr>
            <a:endParaRPr lang="en-IN" sz="2400" dirty="0" smtClean="0">
              <a:solidFill>
                <a:srgbClr val="800000"/>
              </a:solidFill>
              <a:latin typeface="Calibri" pitchFamily="34" charset="0"/>
              <a:cs typeface="Calibri" pitchFamily="34" charset="0"/>
            </a:endParaRPr>
          </a:p>
          <a:p>
            <a:pPr marL="457200" indent="-457200" algn="just">
              <a:defRPr/>
            </a:pPr>
            <a:endParaRPr lang="en-IN" sz="2400" dirty="0" smtClean="0">
              <a:solidFill>
                <a:srgbClr val="800000"/>
              </a:solidFill>
              <a:latin typeface="Calibri" pitchFamily="34" charset="0"/>
              <a:cs typeface="Calibri" pitchFamily="34" charset="0"/>
            </a:endParaRPr>
          </a:p>
          <a:p>
            <a:pPr marL="457200" indent="-457200" algn="just">
              <a:buFont typeface="Wingdings" pitchFamily="2" charset="2"/>
              <a:buChar char="Ø"/>
              <a:defRPr/>
            </a:pPr>
            <a:r>
              <a:rPr lang="en-IN" sz="2400" dirty="0" smtClean="0">
                <a:solidFill>
                  <a:srgbClr val="800000"/>
                </a:solidFill>
                <a:latin typeface="Calibri" pitchFamily="34" charset="0"/>
                <a:cs typeface="Calibri" pitchFamily="34" charset="0"/>
              </a:rPr>
              <a:t>No provision of dining hall in the schools due to which children taking MDM in the school </a:t>
            </a:r>
            <a:r>
              <a:rPr lang="en-IN" sz="2400" dirty="0" err="1" smtClean="0">
                <a:solidFill>
                  <a:srgbClr val="800000"/>
                </a:solidFill>
                <a:latin typeface="Calibri" pitchFamily="34" charset="0"/>
                <a:cs typeface="Calibri" pitchFamily="34" charset="0"/>
              </a:rPr>
              <a:t>verandah</a:t>
            </a:r>
            <a:r>
              <a:rPr lang="en-IN" sz="2400" dirty="0" smtClean="0">
                <a:solidFill>
                  <a:srgbClr val="800000"/>
                </a:solidFill>
                <a:latin typeface="Calibri" pitchFamily="34" charset="0"/>
                <a:cs typeface="Calibri" pitchFamily="34" charset="0"/>
              </a:rPr>
              <a:t>/classroom.</a:t>
            </a:r>
          </a:p>
          <a:p>
            <a:pPr marL="457200" indent="-457200" algn="just">
              <a:defRPr/>
            </a:pPr>
            <a:endParaRPr lang="en-IN" sz="2400" dirty="0" smtClean="0">
              <a:solidFill>
                <a:srgbClr val="800000"/>
              </a:solidFill>
              <a:latin typeface="Calibri" pitchFamily="34" charset="0"/>
              <a:cs typeface="Calibri" pitchFamily="34" charset="0"/>
            </a:endParaRPr>
          </a:p>
          <a:p>
            <a:pPr marL="457200" indent="-457200" algn="just">
              <a:defRPr/>
            </a:pPr>
            <a:endParaRPr lang="en-US" sz="2400" u="sng" dirty="0">
              <a:latin typeface="Calibri" pitchFamily="34" charset="0"/>
              <a:cs typeface="Calibri" pitchFamily="34" charset="0"/>
            </a:endParaRPr>
          </a:p>
        </p:txBody>
      </p:sp>
    </p:spTree>
    <p:extLst>
      <p:ext uri="{BB962C8B-B14F-4D97-AF65-F5344CB8AC3E}">
        <p14:creationId xmlns="" xmlns:p14="http://schemas.microsoft.com/office/powerpoint/2010/main" val="1870568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5181600"/>
            <a:ext cx="2590800" cy="533400"/>
          </a:xfrm>
        </p:spPr>
        <p:txBody>
          <a:bodyPr>
            <a:noAutofit/>
          </a:bodyPr>
          <a:lstStyle/>
          <a:p>
            <a:pPr algn="r"/>
            <a:r>
              <a:rPr lang="en-US" sz="3600" b="1" dirty="0" smtClean="0">
                <a:solidFill>
                  <a:srgbClr val="0070C0"/>
                </a:solidFill>
                <a:latin typeface="Century Gothic" panose="020B0502020202020204" pitchFamily="34" charset="0"/>
                <a:cs typeface="Calibri" panose="020F0502020204030204" pitchFamily="34" charset="0"/>
              </a:rPr>
              <a:t>Thank you</a:t>
            </a:r>
            <a:endParaRPr lang="en-US" sz="3600" b="1" dirty="0">
              <a:solidFill>
                <a:srgbClr val="0070C0"/>
              </a:solidFill>
              <a:latin typeface="Century Gothic" panose="020B0502020202020204" pitchFamily="34" charset="0"/>
              <a:cs typeface="Calibri" panose="020F0502020204030204" pitchFamily="34" charset="0"/>
            </a:endParaRPr>
          </a:p>
        </p:txBody>
      </p:sp>
      <p:sp>
        <p:nvSpPr>
          <p:cNvPr id="3" name="Rectangle 2"/>
          <p:cNvSpPr>
            <a:spLocks noChangeArrowheads="1"/>
          </p:cNvSpPr>
          <p:nvPr/>
        </p:nvSpPr>
        <p:spPr bwMode="auto">
          <a:xfrm>
            <a:off x="7575550" y="5900737"/>
            <a:ext cx="120650" cy="117475"/>
          </a:xfrm>
          <a:prstGeom prst="rect">
            <a:avLst/>
          </a:prstGeom>
          <a:solidFill>
            <a:srgbClr val="FFFFFF"/>
          </a:solidFill>
          <a:ln w="63500" cmpd="thickThin">
            <a:solidFill>
              <a:srgbClr val="4BACC6"/>
            </a:solidFill>
            <a:miter lim="800000"/>
            <a:headEnd/>
            <a:tailEnd/>
          </a:ln>
          <a:effectLst/>
          <a:extLst>
            <a:ext uri="{AF507438-7753-43E0-B8FC-AC1667EBCBE1}">
              <a14:hiddenEffects xmln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5" name="Rectangle 3"/>
          <p:cNvSpPr>
            <a:spLocks noChangeArrowheads="1"/>
          </p:cNvSpPr>
          <p:nvPr/>
        </p:nvSpPr>
        <p:spPr bwMode="auto">
          <a:xfrm>
            <a:off x="7848600" y="5908344"/>
            <a:ext cx="120650" cy="117475"/>
          </a:xfrm>
          <a:prstGeom prst="rect">
            <a:avLst/>
          </a:prstGeom>
          <a:solidFill>
            <a:srgbClr val="FFFFFF"/>
          </a:solidFill>
          <a:ln w="63500" cmpd="thickThin">
            <a:solidFill>
              <a:srgbClr val="F79646"/>
            </a:solidFill>
            <a:miter lim="800000"/>
            <a:headEnd/>
            <a:tailEnd/>
          </a:ln>
          <a:effectLst/>
          <a:extLst>
            <a:ext uri="{AF507438-7753-43E0-B8FC-AC1667EBCBE1}">
              <a14:hiddenEffects xmln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6" name="Rectangle 4"/>
          <p:cNvSpPr>
            <a:spLocks noChangeArrowheads="1"/>
          </p:cNvSpPr>
          <p:nvPr/>
        </p:nvSpPr>
        <p:spPr bwMode="auto">
          <a:xfrm>
            <a:off x="8134350" y="5900737"/>
            <a:ext cx="120650" cy="117475"/>
          </a:xfrm>
          <a:prstGeom prst="rect">
            <a:avLst/>
          </a:prstGeom>
          <a:solidFill>
            <a:srgbClr val="FFFFFF"/>
          </a:solidFill>
          <a:ln w="63500" cmpd="thickThin">
            <a:solidFill>
              <a:srgbClr val="4BACC6"/>
            </a:solidFill>
            <a:miter lim="800000"/>
            <a:headEnd/>
            <a:tailEnd/>
          </a:ln>
          <a:effectLst/>
          <a:extLst>
            <a:ext uri="{AF507438-7753-43E0-B8FC-AC1667EBCBE1}">
              <a14:hiddenEffects xmln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2" cstate="print"/>
          <a:srcRect t="4167" b="7292"/>
          <a:stretch>
            <a:fillRect/>
          </a:stretch>
        </p:blipFill>
        <p:spPr bwMode="auto">
          <a:xfrm>
            <a:off x="533400" y="228600"/>
            <a:ext cx="4114800" cy="6477000"/>
          </a:xfrm>
          <a:prstGeom prst="rect">
            <a:avLst/>
          </a:prstGeom>
          <a:ln>
            <a:noFill/>
          </a:ln>
          <a:effectLst>
            <a:softEdge rad="112500"/>
          </a:effectLst>
        </p:spPr>
      </p:pic>
    </p:spTree>
    <p:extLst>
      <p:ext uri="{BB962C8B-B14F-4D97-AF65-F5344CB8AC3E}">
        <p14:creationId xmlns="" xmlns:p14="http://schemas.microsoft.com/office/powerpoint/2010/main" val="187056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1003043"/>
            <a:ext cx="7772400" cy="5786199"/>
          </a:xfrm>
          <a:prstGeom prst="rect">
            <a:avLst/>
          </a:prstGeom>
          <a:ln>
            <a:solidFill>
              <a:schemeClr val="tx2">
                <a:lumMod val="25000"/>
                <a:lumOff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342900" lvl="0" indent="-342900" algn="just">
              <a:buFont typeface="+mj-lt"/>
              <a:buAutoNum type="arabicParenR"/>
            </a:pPr>
            <a:endParaRPr lang="en-US" dirty="0" smtClean="0">
              <a:latin typeface="Calibri" panose="020F0502020204030204" pitchFamily="34" charset="0"/>
              <a:cs typeface="Calibri" panose="020F0502020204030204" pitchFamily="34" charset="0"/>
            </a:endParaRPr>
          </a:p>
          <a:p>
            <a:pPr marL="342900" lvl="0" indent="-342900" algn="just">
              <a:buFont typeface="+mj-lt"/>
              <a:buAutoNum type="arabicParenR"/>
            </a:pPr>
            <a:r>
              <a:rPr lang="en-US" dirty="0" smtClean="0">
                <a:latin typeface="Calibri" panose="020F0502020204030204" pitchFamily="34" charset="0"/>
                <a:cs typeface="Calibri" panose="020F0502020204030204" pitchFamily="34" charset="0"/>
              </a:rPr>
              <a:t>School </a:t>
            </a:r>
            <a:r>
              <a:rPr lang="en-US" dirty="0">
                <a:latin typeface="Calibri" panose="020F0502020204030204" pitchFamily="34" charset="0"/>
                <a:cs typeface="Calibri" panose="020F0502020204030204" pitchFamily="34" charset="0"/>
              </a:rPr>
              <a:t>Nutrition Garden is a source of fresh nutritious vegetables (leafy &amp; green vegetable) for school feeding</a:t>
            </a:r>
            <a:r>
              <a:rPr lang="en-US" dirty="0" smtClean="0">
                <a:latin typeface="Calibri" panose="020F0502020204030204" pitchFamily="34" charset="0"/>
                <a:cs typeface="Calibri" panose="020F0502020204030204" pitchFamily="34" charset="0"/>
              </a:rPr>
              <a:t>.</a:t>
            </a:r>
          </a:p>
          <a:p>
            <a:pPr marL="342900" lvl="0" indent="-342900" algn="just">
              <a:buFont typeface="+mj-lt"/>
              <a:buAutoNum type="arabicParenR"/>
            </a:pPr>
            <a:endParaRPr lang="en-US" sz="1000" dirty="0">
              <a:latin typeface="Calibri" panose="020F0502020204030204" pitchFamily="34" charset="0"/>
              <a:cs typeface="Calibri" panose="020F0502020204030204" pitchFamily="34" charset="0"/>
            </a:endParaRPr>
          </a:p>
          <a:p>
            <a:pPr marL="342900" lvl="0" indent="-342900" algn="just">
              <a:buFont typeface="+mj-lt"/>
              <a:buAutoNum type="arabicParenR"/>
            </a:pPr>
            <a:r>
              <a:rPr lang="en-US" dirty="0">
                <a:latin typeface="Calibri" panose="020F0502020204030204" pitchFamily="34" charset="0"/>
                <a:cs typeface="Calibri" panose="020F0502020204030204" pitchFamily="34" charset="0"/>
              </a:rPr>
              <a:t>State has promoted School Nutrition Garden in schools with the help </a:t>
            </a:r>
            <a:r>
              <a:rPr lang="en-US" dirty="0" smtClean="0">
                <a:latin typeface="Calibri" panose="020F0502020204030204" pitchFamily="34" charset="0"/>
                <a:cs typeface="Calibri" panose="020F0502020204030204" pitchFamily="34" charset="0"/>
              </a:rPr>
              <a:t>of School </a:t>
            </a:r>
            <a:r>
              <a:rPr lang="en-US" dirty="0">
                <a:latin typeface="Calibri" panose="020F0502020204030204" pitchFamily="34" charset="0"/>
                <a:cs typeface="Calibri" panose="020F0502020204030204" pitchFamily="34" charset="0"/>
              </a:rPr>
              <a:t>Managing Committees/Communities/Line Department</a:t>
            </a:r>
            <a:r>
              <a:rPr lang="en-US" dirty="0" smtClean="0">
                <a:latin typeface="Calibri" panose="020F0502020204030204" pitchFamily="34" charset="0"/>
                <a:cs typeface="Calibri" panose="020F0502020204030204" pitchFamily="34" charset="0"/>
              </a:rPr>
              <a:t>.</a:t>
            </a:r>
          </a:p>
          <a:p>
            <a:pPr marL="342900" lvl="0" indent="-342900" algn="just">
              <a:buFont typeface="+mj-lt"/>
              <a:buAutoNum type="arabicParenR"/>
            </a:pPr>
            <a:endParaRPr lang="en-US" sz="1000" dirty="0">
              <a:latin typeface="Calibri" panose="020F0502020204030204" pitchFamily="34" charset="0"/>
              <a:cs typeface="Calibri" panose="020F0502020204030204" pitchFamily="34" charset="0"/>
            </a:endParaRPr>
          </a:p>
          <a:p>
            <a:pPr marL="342900" lvl="0" indent="-342900" algn="just">
              <a:buFont typeface="+mj-lt"/>
              <a:buAutoNum type="arabicParenR"/>
            </a:pPr>
            <a:r>
              <a:rPr lang="en-US" dirty="0">
                <a:latin typeface="Calibri" panose="020F0502020204030204" pitchFamily="34" charset="0"/>
                <a:cs typeface="Calibri" panose="020F0502020204030204" pitchFamily="34" charset="0"/>
              </a:rPr>
              <a:t>School Nutrition Garden is an effective learning venue for students to increase their knowledge and learn more about vegetables and its uses</a:t>
            </a:r>
            <a:r>
              <a:rPr lang="en-US" dirty="0" smtClean="0">
                <a:latin typeface="Calibri" panose="020F0502020204030204" pitchFamily="34" charset="0"/>
                <a:cs typeface="Calibri" panose="020F0502020204030204" pitchFamily="34" charset="0"/>
              </a:rPr>
              <a:t>.</a:t>
            </a:r>
          </a:p>
          <a:p>
            <a:pPr marL="342900" lvl="0" indent="-342900" algn="just">
              <a:buFont typeface="+mj-lt"/>
              <a:buAutoNum type="arabicParenR"/>
            </a:pPr>
            <a:endParaRPr lang="en-US" sz="1000" dirty="0">
              <a:latin typeface="Calibri" panose="020F0502020204030204" pitchFamily="34" charset="0"/>
              <a:cs typeface="Calibri" panose="020F0502020204030204" pitchFamily="34" charset="0"/>
            </a:endParaRPr>
          </a:p>
          <a:p>
            <a:pPr marL="342900" lvl="0" indent="-342900" algn="just">
              <a:buFont typeface="+mj-lt"/>
              <a:buAutoNum type="arabicParenR"/>
            </a:pPr>
            <a:r>
              <a:rPr lang="en-US" dirty="0">
                <a:latin typeface="Calibri" panose="020F0502020204030204" pitchFamily="34" charset="0"/>
                <a:cs typeface="Calibri" panose="020F0502020204030204" pitchFamily="34" charset="0"/>
              </a:rPr>
              <a:t>School children also learn to appreciate conservation of nature, agricultural habits as well as the importance of vegetables for health and wellness</a:t>
            </a:r>
            <a:r>
              <a:rPr lang="en-US" dirty="0" smtClean="0">
                <a:latin typeface="Calibri" panose="020F0502020204030204" pitchFamily="34" charset="0"/>
                <a:cs typeface="Calibri" panose="020F0502020204030204" pitchFamily="34" charset="0"/>
              </a:rPr>
              <a:t>.</a:t>
            </a:r>
          </a:p>
          <a:p>
            <a:pPr marL="342900" lvl="0" indent="-342900" algn="just">
              <a:buFont typeface="+mj-lt"/>
              <a:buAutoNum type="arabicParenR"/>
            </a:pPr>
            <a:endParaRPr lang="en-US" sz="1000" dirty="0">
              <a:latin typeface="Calibri" panose="020F0502020204030204" pitchFamily="34" charset="0"/>
              <a:cs typeface="Calibri" panose="020F0502020204030204" pitchFamily="34" charset="0"/>
            </a:endParaRPr>
          </a:p>
          <a:p>
            <a:pPr marL="342900" lvl="0" indent="-342900" algn="just">
              <a:buFont typeface="+mj-lt"/>
              <a:buAutoNum type="arabicParenR"/>
            </a:pPr>
            <a:r>
              <a:rPr lang="en-US" dirty="0">
                <a:latin typeface="Calibri" panose="020F0502020204030204" pitchFamily="34" charset="0"/>
                <a:cs typeface="Calibri" panose="020F0502020204030204" pitchFamily="34" charset="0"/>
              </a:rPr>
              <a:t>School Nutrition Garden concept has been </a:t>
            </a:r>
            <a:r>
              <a:rPr lang="en-US" dirty="0" err="1" smtClean="0">
                <a:latin typeface="Calibri" panose="020F0502020204030204" pitchFamily="34" charset="0"/>
                <a:cs typeface="Calibri" panose="020F0502020204030204" pitchFamily="34" charset="0"/>
              </a:rPr>
              <a:t>upscaled</a:t>
            </a:r>
            <a:r>
              <a:rPr lang="en-US" dirty="0" smtClean="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in schools during </a:t>
            </a:r>
            <a:r>
              <a:rPr lang="en-US" dirty="0" err="1">
                <a:latin typeface="Calibri" panose="020F0502020204030204" pitchFamily="34" charset="0"/>
                <a:cs typeface="Calibri" panose="020F0502020204030204" pitchFamily="34" charset="0"/>
              </a:rPr>
              <a:t>Gunotsav</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Programme</a:t>
            </a:r>
            <a:r>
              <a:rPr lang="en-US" dirty="0">
                <a:latin typeface="Calibri" panose="020F0502020204030204" pitchFamily="34" charset="0"/>
                <a:cs typeface="Calibri" panose="020F0502020204030204" pitchFamily="34" charset="0"/>
              </a:rPr>
              <a:t> in Assam</a:t>
            </a:r>
            <a:r>
              <a:rPr lang="en-US" dirty="0" smtClean="0">
                <a:latin typeface="Calibri" panose="020F0502020204030204" pitchFamily="34" charset="0"/>
                <a:cs typeface="Calibri" panose="020F0502020204030204" pitchFamily="34" charset="0"/>
              </a:rPr>
              <a:t>.</a:t>
            </a:r>
          </a:p>
          <a:p>
            <a:pPr marL="342900" lvl="0" indent="-342900" algn="just">
              <a:buFont typeface="+mj-lt"/>
              <a:buAutoNum type="arabicParenR"/>
            </a:pPr>
            <a:endParaRPr lang="en-US" sz="1000" dirty="0">
              <a:latin typeface="Calibri" panose="020F0502020204030204" pitchFamily="34" charset="0"/>
              <a:cs typeface="Calibri" panose="020F0502020204030204" pitchFamily="34" charset="0"/>
            </a:endParaRPr>
          </a:p>
          <a:p>
            <a:pPr marL="342900" indent="-342900" algn="just">
              <a:buFont typeface="+mj-lt"/>
              <a:buAutoNum type="arabicParenR"/>
            </a:pPr>
            <a:r>
              <a:rPr lang="en-US" dirty="0">
                <a:latin typeface="Calibri" panose="020F0502020204030204" pitchFamily="34" charset="0"/>
                <a:cs typeface="Calibri" panose="020F0502020204030204" pitchFamily="34" charset="0"/>
              </a:rPr>
              <a:t>Kitchen garden provides – Green leafy vegetables (Cabbage, Cauliflower, Kohlrabi), Radish, Carrot, Tomato, Ladies finger, Papaya, Bottle gourd, Pumpkin, Bean, </a:t>
            </a:r>
            <a:r>
              <a:rPr lang="en-US" dirty="0" err="1">
                <a:latin typeface="Calibri" panose="020F0502020204030204" pitchFamily="34" charset="0"/>
                <a:cs typeface="Calibri" panose="020F0502020204030204" pitchFamily="34" charset="0"/>
              </a:rPr>
              <a:t>Brinjal</a:t>
            </a:r>
            <a:r>
              <a:rPr lang="en-US" dirty="0">
                <a:latin typeface="Calibri" panose="020F0502020204030204" pitchFamily="34" charset="0"/>
                <a:cs typeface="Calibri" panose="020F0502020204030204" pitchFamily="34" charset="0"/>
              </a:rPr>
              <a:t> etc</a:t>
            </a:r>
            <a:r>
              <a:rPr lang="en-US" dirty="0" smtClean="0">
                <a:latin typeface="Calibri" panose="020F0502020204030204" pitchFamily="34" charset="0"/>
                <a:cs typeface="Calibri" panose="020F0502020204030204" pitchFamily="34" charset="0"/>
              </a:rPr>
              <a:t>.</a:t>
            </a:r>
          </a:p>
          <a:p>
            <a:pPr marL="342900" indent="-342900" algn="just">
              <a:buFont typeface="+mj-lt"/>
              <a:buAutoNum type="arabicParenR"/>
            </a:pPr>
            <a:endParaRPr lang="en-US" sz="1400" dirty="0" smtClean="0">
              <a:latin typeface="Calibri" panose="020F0502020204030204" pitchFamily="34" charset="0"/>
              <a:cs typeface="Calibri" panose="020F0502020204030204" pitchFamily="34" charset="0"/>
            </a:endParaRPr>
          </a:p>
          <a:p>
            <a:pPr marL="342900" indent="-342900" algn="just">
              <a:buFont typeface="+mj-lt"/>
              <a:buAutoNum type="arabicParenR"/>
            </a:pPr>
            <a:r>
              <a:rPr lang="en-US" dirty="0" smtClean="0">
                <a:latin typeface="Calibri" panose="020F0502020204030204" pitchFamily="34" charset="0"/>
                <a:cs typeface="Calibri" panose="020F0502020204030204" pitchFamily="34" charset="0"/>
              </a:rPr>
              <a:t>A photo album of School Nutrition Garden is placed before the Chairperson of PAB -MDM for kind perusal.</a:t>
            </a:r>
          </a:p>
          <a:p>
            <a:pPr marL="342900" indent="-342900" algn="just">
              <a:buFont typeface="+mj-lt"/>
              <a:buAutoNum type="arabicParenR"/>
            </a:pPr>
            <a:endParaRPr lang="en-US" dirty="0">
              <a:latin typeface="Calibri" panose="020F0502020204030204" pitchFamily="34" charset="0"/>
              <a:cs typeface="Calibri" panose="020F0502020204030204" pitchFamily="34" charset="0"/>
            </a:endParaRPr>
          </a:p>
        </p:txBody>
      </p:sp>
      <p:sp>
        <p:nvSpPr>
          <p:cNvPr id="5" name="Rectangle 4"/>
          <p:cNvSpPr/>
          <p:nvPr/>
        </p:nvSpPr>
        <p:spPr>
          <a:xfrm>
            <a:off x="7239000" y="0"/>
            <a:ext cx="1095172" cy="276999"/>
          </a:xfrm>
          <a:prstGeom prst="rect">
            <a:avLst/>
          </a:prstGeom>
        </p:spPr>
        <p:txBody>
          <a:bodyPr wrap="none">
            <a:spAutoFit/>
          </a:bodyPr>
          <a:lstStyle/>
          <a:p>
            <a:r>
              <a:rPr lang="en-US" sz="1200" dirty="0" smtClean="0">
                <a:solidFill>
                  <a:schemeClr val="bg1"/>
                </a:solidFill>
                <a:latin typeface="Calibri" panose="020F0502020204030204" pitchFamily="34" charset="0"/>
                <a:cs typeface="Calibri" panose="020F0502020204030204" pitchFamily="34" charset="0"/>
              </a:rPr>
              <a:t>MDMS, Assam</a:t>
            </a:r>
            <a:endParaRPr lang="en-US" sz="1200" dirty="0">
              <a:solidFill>
                <a:schemeClr val="bg1"/>
              </a:solidFill>
              <a:latin typeface="Calibri" panose="020F0502020204030204" pitchFamily="34" charset="0"/>
              <a:cs typeface="Calibri" panose="020F0502020204030204" pitchFamily="34" charset="0"/>
            </a:endParaRPr>
          </a:p>
        </p:txBody>
      </p:sp>
      <p:sp>
        <p:nvSpPr>
          <p:cNvPr id="2" name="Rounded Rectangle 1"/>
          <p:cNvSpPr/>
          <p:nvPr/>
        </p:nvSpPr>
        <p:spPr>
          <a:xfrm>
            <a:off x="762000" y="457200"/>
            <a:ext cx="3048000" cy="469642"/>
          </a:xfrm>
          <a:prstGeom prst="roundRect">
            <a:avLst/>
          </a:prstGeom>
          <a:blipFill>
            <a:blip r:embed="rId2" cstate="print"/>
            <a:tile tx="0" ty="0" sx="100000" sy="100000" flip="none" algn="tl"/>
          </a:blipFill>
        </p:spPr>
        <p:style>
          <a:lnRef idx="2">
            <a:schemeClr val="accent4"/>
          </a:lnRef>
          <a:fillRef idx="1">
            <a:schemeClr val="lt1"/>
          </a:fillRef>
          <a:effectRef idx="0">
            <a:schemeClr val="accent4"/>
          </a:effectRef>
          <a:fontRef idx="minor">
            <a:schemeClr val="dk1"/>
          </a:fontRef>
        </p:style>
        <p:txBody>
          <a:bodyPr rtlCol="0" anchor="ctr"/>
          <a:lstStyle/>
          <a:p>
            <a:r>
              <a:rPr lang="en-US" b="1" dirty="0">
                <a:solidFill>
                  <a:srgbClr val="0070C0"/>
                </a:solidFill>
                <a:latin typeface="Calibri" panose="020F0502020204030204" pitchFamily="34" charset="0"/>
                <a:cs typeface="Calibri" panose="020F0502020204030204" pitchFamily="34" charset="0"/>
              </a:rPr>
              <a:t>SCHOOL NUTRITION </a:t>
            </a:r>
            <a:r>
              <a:rPr lang="en-US" b="1" dirty="0" smtClean="0">
                <a:solidFill>
                  <a:srgbClr val="0070C0"/>
                </a:solidFill>
                <a:latin typeface="Calibri" panose="020F0502020204030204" pitchFamily="34" charset="0"/>
                <a:cs typeface="Calibri" panose="020F0502020204030204" pitchFamily="34" charset="0"/>
              </a:rPr>
              <a:t>GARDEN</a:t>
            </a:r>
            <a:endParaRPr lang="en-US" b="1" dirty="0">
              <a:solidFill>
                <a:srgbClr val="0070C0"/>
              </a:solidFill>
              <a:latin typeface="Calibri" panose="020F0502020204030204" pitchFamily="34" charset="0"/>
              <a:cs typeface="Calibri" panose="020F0502020204030204" pitchFamily="34" charset="0"/>
            </a:endParaRPr>
          </a:p>
        </p:txBody>
      </p:sp>
      <p:sp>
        <p:nvSpPr>
          <p:cNvPr id="6" name="Rectangle 5"/>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5886610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cer\Desktop\PPT for PAB_MDM\Album Print_25.5.19\Print_KG\Kitchen Garden.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6449" y="581754"/>
            <a:ext cx="3898415" cy="219654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27" name="Picture 3" descr="C:\Users\Acer\Desktop\PPT for PAB_MDM\Album Print_25.5.19\Print_KG\Jobe Patgaon LPS 4.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0417" y="605638"/>
            <a:ext cx="3898415" cy="219313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29" name="Picture 5" descr="C:\Users\Acer\Desktop\PPT for PAB_MDM\Album Print_25.5.19\Print_KG\IMG-20181015-WA0007.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1802" y="3429000"/>
            <a:ext cx="3867708" cy="232308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32" name="Picture 8" descr="C:\Users\Acer\Desktop\PPT for PAB_MDM\Album Print_25.5.19\Print_KG\PHOTO-2018-12-29-16-03-43.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788385" y="3449820"/>
            <a:ext cx="3898415" cy="231399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491802" y="2819400"/>
            <a:ext cx="3883062"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Bean</a:t>
            </a:r>
            <a:endParaRPr lang="en-US" sz="1600" dirty="0">
              <a:latin typeface="Calibri" panose="020F0502020204030204" pitchFamily="34" charset="0"/>
              <a:cs typeface="Calibri" panose="020F0502020204030204" pitchFamily="34" charset="0"/>
            </a:endParaRPr>
          </a:p>
        </p:txBody>
      </p:sp>
      <p:sp>
        <p:nvSpPr>
          <p:cNvPr id="11" name="TextBox 10"/>
          <p:cNvSpPr txBox="1"/>
          <p:nvPr/>
        </p:nvSpPr>
        <p:spPr>
          <a:xfrm>
            <a:off x="4716477" y="2819400"/>
            <a:ext cx="3883062"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Ladies finger</a:t>
            </a:r>
            <a:endParaRPr lang="en-US" sz="1600" dirty="0">
              <a:latin typeface="Calibri" panose="020F0502020204030204" pitchFamily="34" charset="0"/>
              <a:cs typeface="Calibri" panose="020F0502020204030204" pitchFamily="34" charset="0"/>
            </a:endParaRPr>
          </a:p>
        </p:txBody>
      </p:sp>
      <p:sp>
        <p:nvSpPr>
          <p:cNvPr id="12" name="TextBox 11"/>
          <p:cNvSpPr txBox="1"/>
          <p:nvPr/>
        </p:nvSpPr>
        <p:spPr>
          <a:xfrm>
            <a:off x="498144" y="5757446"/>
            <a:ext cx="3883062"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Bottle gourd</a:t>
            </a:r>
            <a:endParaRPr lang="en-US" sz="1600" dirty="0">
              <a:latin typeface="Calibri" panose="020F0502020204030204" pitchFamily="34" charset="0"/>
              <a:cs typeface="Calibri" panose="020F0502020204030204" pitchFamily="34" charset="0"/>
            </a:endParaRPr>
          </a:p>
        </p:txBody>
      </p:sp>
      <p:sp>
        <p:nvSpPr>
          <p:cNvPr id="13" name="TextBox 12"/>
          <p:cNvSpPr txBox="1"/>
          <p:nvPr/>
        </p:nvSpPr>
        <p:spPr>
          <a:xfrm>
            <a:off x="4722819" y="5757446"/>
            <a:ext cx="3883062"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Ridge gourd/ Ridged </a:t>
            </a:r>
            <a:r>
              <a:rPr lang="en-US" sz="1600" dirty="0" err="1" smtClean="0">
                <a:latin typeface="Calibri" panose="020F0502020204030204" pitchFamily="34" charset="0"/>
                <a:cs typeface="Calibri" panose="020F0502020204030204" pitchFamily="34" charset="0"/>
              </a:rPr>
              <a:t>luffa</a:t>
            </a:r>
            <a:endParaRPr lang="en-US" sz="1600" dirty="0">
              <a:latin typeface="Calibri" panose="020F0502020204030204" pitchFamily="34" charset="0"/>
              <a:cs typeface="Calibri" panose="020F0502020204030204" pitchFamily="34" charset="0"/>
            </a:endParaRPr>
          </a:p>
        </p:txBody>
      </p:sp>
      <p:sp>
        <p:nvSpPr>
          <p:cNvPr id="10" name="Rectangle 9"/>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4983724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cer\Desktop\PPT for PAB_MDM\Album Print_25.5.19\Print_KG\IMG-20190524-WA002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601" y="580379"/>
            <a:ext cx="3657598" cy="208662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51" name="Picture 3" descr="C:\Users\Acer\Desktop\PPT for PAB_MDM\Album Print_25.5.19\Print_KG\IMG-20190524-WA002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0451" y="609600"/>
            <a:ext cx="3893949" cy="205022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53" name="Picture 5" descr="C:\Users\Acer\Desktop\PPT for PAB_MDM\Album Print_25.5.19\Print_KG\IMG-20190524-WA0024.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9601" y="3633305"/>
            <a:ext cx="3657598" cy="2005496"/>
          </a:xfrm>
          <a:prstGeom prst="rect">
            <a:avLst/>
          </a:prstGeom>
          <a:noFill/>
          <a:extLst>
            <a:ext uri="{909E8E84-426E-40DD-AFC4-6F175D3DCCD1}">
              <a14:hiddenFill xmlns="" xmlns:a14="http://schemas.microsoft.com/office/drawing/2010/main">
                <a:solidFill>
                  <a:srgbClr val="FFFFFF"/>
                </a:solidFill>
              </a14:hiddenFill>
            </a:ext>
          </a:extLst>
        </p:spPr>
      </p:pic>
      <p:pic>
        <p:nvPicPr>
          <p:cNvPr id="2054" name="Picture 6" descr="C:\Users\Acer\Desktop\PPT for PAB_MDM\Album Print_25.5.19\Print_KG\PHOTO-2018-12-29-16-05-47.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40451" y="3581400"/>
            <a:ext cx="3893949" cy="2057401"/>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491802" y="2819400"/>
            <a:ext cx="3883062"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Cucumber</a:t>
            </a:r>
            <a:endParaRPr lang="en-US" sz="1600" dirty="0">
              <a:latin typeface="Calibri" panose="020F0502020204030204" pitchFamily="34" charset="0"/>
              <a:cs typeface="Calibri" panose="020F0502020204030204" pitchFamily="34" charset="0"/>
            </a:endParaRPr>
          </a:p>
        </p:txBody>
      </p:sp>
      <p:sp>
        <p:nvSpPr>
          <p:cNvPr id="10" name="TextBox 9"/>
          <p:cNvSpPr txBox="1"/>
          <p:nvPr/>
        </p:nvSpPr>
        <p:spPr>
          <a:xfrm>
            <a:off x="4716477" y="2819400"/>
            <a:ext cx="3883062" cy="338554"/>
          </a:xfrm>
          <a:prstGeom prst="rect">
            <a:avLst/>
          </a:prstGeom>
          <a:noFill/>
        </p:spPr>
        <p:txBody>
          <a:bodyPr wrap="square" rtlCol="0">
            <a:spAutoFit/>
          </a:bodyPr>
          <a:lstStyle/>
          <a:p>
            <a:r>
              <a:rPr lang="en-US" sz="1600" dirty="0" err="1" smtClean="0">
                <a:latin typeface="Calibri" panose="020F0502020204030204" pitchFamily="34" charset="0"/>
                <a:cs typeface="Calibri" panose="020F0502020204030204" pitchFamily="34" charset="0"/>
              </a:rPr>
              <a:t>Brinjal</a:t>
            </a:r>
            <a:endParaRPr lang="en-US" sz="1600" dirty="0">
              <a:latin typeface="Calibri" panose="020F0502020204030204" pitchFamily="34" charset="0"/>
              <a:cs typeface="Calibri" panose="020F0502020204030204" pitchFamily="34" charset="0"/>
            </a:endParaRPr>
          </a:p>
        </p:txBody>
      </p:sp>
      <p:sp>
        <p:nvSpPr>
          <p:cNvPr id="11" name="TextBox 10"/>
          <p:cNvSpPr txBox="1"/>
          <p:nvPr/>
        </p:nvSpPr>
        <p:spPr>
          <a:xfrm>
            <a:off x="498144" y="5757446"/>
            <a:ext cx="3883062"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Ladies finger</a:t>
            </a:r>
            <a:endParaRPr lang="en-US" sz="1600" dirty="0">
              <a:latin typeface="Calibri" panose="020F0502020204030204" pitchFamily="34" charset="0"/>
              <a:cs typeface="Calibri" panose="020F0502020204030204" pitchFamily="34" charset="0"/>
            </a:endParaRPr>
          </a:p>
        </p:txBody>
      </p:sp>
      <p:sp>
        <p:nvSpPr>
          <p:cNvPr id="12" name="TextBox 11"/>
          <p:cNvSpPr txBox="1"/>
          <p:nvPr/>
        </p:nvSpPr>
        <p:spPr>
          <a:xfrm>
            <a:off x="4722819" y="5757446"/>
            <a:ext cx="3883062"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Banana</a:t>
            </a:r>
            <a:endParaRPr lang="en-US" sz="1600" dirty="0">
              <a:latin typeface="Calibri" panose="020F0502020204030204" pitchFamily="34" charset="0"/>
              <a:cs typeface="Calibri" panose="020F0502020204030204" pitchFamily="34" charset="0"/>
            </a:endParaRPr>
          </a:p>
        </p:txBody>
      </p:sp>
      <p:sp>
        <p:nvSpPr>
          <p:cNvPr id="13" name="Rectangle 12"/>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20176335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Acer\Desktop\PPT for PAB_MDM\Album Print_25.5.19\Print_KG\PHOTO-2019-05-24-11-14-0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48200" y="540442"/>
            <a:ext cx="3898415" cy="219654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3076" name="Picture 4" descr="C:\Users\Acer\Desktop\PPT for PAB_MDM\Album Print_25.5.19\Print_KG\IMG-20190521-WA000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6382" y="3359014"/>
            <a:ext cx="3865433" cy="220358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3077" name="Picture 5" descr="C:\Users\Acer\Desktop\PPT for PAB_MDM\Album Print_25.5.19\Print_KG\IMG-20190521-WA003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36615" y="3462163"/>
            <a:ext cx="3810000" cy="220358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491802" y="2819400"/>
            <a:ext cx="3883062"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Spinach and Radish</a:t>
            </a:r>
            <a:endParaRPr lang="en-US" sz="1600" dirty="0">
              <a:latin typeface="Calibri" panose="020F0502020204030204" pitchFamily="34" charset="0"/>
              <a:cs typeface="Calibri" panose="020F0502020204030204" pitchFamily="34" charset="0"/>
            </a:endParaRPr>
          </a:p>
        </p:txBody>
      </p:sp>
      <p:sp>
        <p:nvSpPr>
          <p:cNvPr id="10" name="TextBox 9"/>
          <p:cNvSpPr txBox="1"/>
          <p:nvPr/>
        </p:nvSpPr>
        <p:spPr>
          <a:xfrm>
            <a:off x="4716477" y="2819400"/>
            <a:ext cx="3883062"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Ladies finger</a:t>
            </a:r>
            <a:endParaRPr lang="en-US" sz="1600" dirty="0">
              <a:latin typeface="Calibri" panose="020F0502020204030204" pitchFamily="34" charset="0"/>
              <a:cs typeface="Calibri" panose="020F0502020204030204" pitchFamily="34" charset="0"/>
            </a:endParaRPr>
          </a:p>
        </p:txBody>
      </p:sp>
      <p:sp>
        <p:nvSpPr>
          <p:cNvPr id="11" name="TextBox 10"/>
          <p:cNvSpPr txBox="1"/>
          <p:nvPr/>
        </p:nvSpPr>
        <p:spPr>
          <a:xfrm>
            <a:off x="498144" y="5757446"/>
            <a:ext cx="3883062"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Santa </a:t>
            </a:r>
            <a:r>
              <a:rPr lang="en-US" sz="1600" dirty="0" err="1" smtClean="0">
                <a:latin typeface="Calibri" panose="020F0502020204030204" pitchFamily="34" charset="0"/>
                <a:cs typeface="Calibri" panose="020F0502020204030204" pitchFamily="34" charset="0"/>
              </a:rPr>
              <a:t>claus</a:t>
            </a:r>
            <a:r>
              <a:rPr lang="en-US" sz="1600" dirty="0" smtClean="0">
                <a:latin typeface="Calibri" panose="020F0502020204030204" pitchFamily="34" charset="0"/>
                <a:cs typeface="Calibri" panose="020F0502020204030204" pitchFamily="34" charset="0"/>
              </a:rPr>
              <a:t> melon</a:t>
            </a:r>
            <a:endParaRPr lang="en-US" sz="1600" dirty="0">
              <a:latin typeface="Calibri" panose="020F0502020204030204" pitchFamily="34" charset="0"/>
              <a:cs typeface="Calibri" panose="020F0502020204030204" pitchFamily="34" charset="0"/>
            </a:endParaRPr>
          </a:p>
        </p:txBody>
      </p:sp>
      <p:sp>
        <p:nvSpPr>
          <p:cNvPr id="12" name="TextBox 11"/>
          <p:cNvSpPr txBox="1"/>
          <p:nvPr/>
        </p:nvSpPr>
        <p:spPr>
          <a:xfrm>
            <a:off x="4722819" y="5757446"/>
            <a:ext cx="3883062"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Banana</a:t>
            </a:r>
            <a:endParaRPr lang="en-US" sz="1600" dirty="0">
              <a:latin typeface="Calibri" panose="020F0502020204030204" pitchFamily="34" charset="0"/>
              <a:cs typeface="Calibri" panose="020F0502020204030204" pitchFamily="34" charset="0"/>
            </a:endParaRPr>
          </a:p>
        </p:txBody>
      </p:sp>
      <p:pic>
        <p:nvPicPr>
          <p:cNvPr id="1026" name="Picture 2"/>
          <p:cNvPicPr>
            <a:picLocks noChangeAspect="1" noChangeArrowheads="1"/>
          </p:cNvPicPr>
          <p:nvPr/>
        </p:nvPicPr>
        <p:blipFill>
          <a:blip r:embed="rId5" cstate="print"/>
          <a:srcRect/>
          <a:stretch>
            <a:fillRect/>
          </a:stretch>
        </p:blipFill>
        <p:spPr bwMode="auto">
          <a:xfrm>
            <a:off x="685800" y="685801"/>
            <a:ext cx="3657600" cy="2133600"/>
          </a:xfrm>
          <a:prstGeom prst="rect">
            <a:avLst/>
          </a:prstGeom>
          <a:ln>
            <a:noFill/>
          </a:ln>
          <a:effectLst>
            <a:softEdge rad="112500"/>
          </a:effectLst>
        </p:spPr>
      </p:pic>
      <p:sp>
        <p:nvSpPr>
          <p:cNvPr id="13" name="Rectangle 12"/>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29177523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cer\Desktop\PPT for PAB_MDM\Album Print_25.5.19\Print_KG\IMG-20190524-WA001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00600" y="3733800"/>
            <a:ext cx="3962400" cy="243751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4099" name="Picture 3" descr="C:\Users\Acer\Desktop\PPT for PAB_MDM\Album Print_25.5.19\Print_KG\IMG-20190524-WA001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3809999"/>
            <a:ext cx="4191000" cy="236220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4100" name="Picture 4" descr="C:\Users\Acer\Desktop\PPT for PAB_MDM\Album Print_25.5.19\Print_KG\IMG-20190523-WA000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7960" y="762000"/>
            <a:ext cx="4307840" cy="24384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4101" name="Picture 5" descr="C:\Users\Acer\Desktop\PPT for PAB_MDM\Album Print_25.5.19\Print_KG\IMG-20190524-WA0017.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b="11222"/>
          <a:stretch/>
        </p:blipFill>
        <p:spPr bwMode="auto">
          <a:xfrm>
            <a:off x="4876800" y="736371"/>
            <a:ext cx="3810000" cy="252853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sp>
        <p:nvSpPr>
          <p:cNvPr id="8" name="TextBox 7"/>
          <p:cNvSpPr txBox="1"/>
          <p:nvPr/>
        </p:nvSpPr>
        <p:spPr>
          <a:xfrm>
            <a:off x="533400" y="6260068"/>
            <a:ext cx="3810000" cy="369332"/>
          </a:xfrm>
          <a:prstGeom prst="rect">
            <a:avLst/>
          </a:prstGeom>
          <a:noFill/>
        </p:spPr>
        <p:txBody>
          <a:bodyPr wrap="square" rtlCol="0">
            <a:spAutoFit/>
          </a:bodyPr>
          <a:lstStyle/>
          <a:p>
            <a:r>
              <a:rPr lang="en-US" dirty="0" smtClean="0">
                <a:latin typeface="Calibri" pitchFamily="34" charset="0"/>
                <a:cs typeface="Calibri" pitchFamily="34" charset="0"/>
              </a:rPr>
              <a:t>Preparation of Organic manure</a:t>
            </a:r>
            <a:endParaRPr lang="en-US" dirty="0">
              <a:latin typeface="Calibri" pitchFamily="34" charset="0"/>
              <a:cs typeface="Calibri" pitchFamily="34" charset="0"/>
            </a:endParaRPr>
          </a:p>
        </p:txBody>
      </p:sp>
      <p:sp>
        <p:nvSpPr>
          <p:cNvPr id="9" name="TextBox 8"/>
          <p:cNvSpPr txBox="1"/>
          <p:nvPr/>
        </p:nvSpPr>
        <p:spPr>
          <a:xfrm>
            <a:off x="4953000" y="3288268"/>
            <a:ext cx="3810000" cy="369332"/>
          </a:xfrm>
          <a:prstGeom prst="rect">
            <a:avLst/>
          </a:prstGeom>
          <a:noFill/>
        </p:spPr>
        <p:txBody>
          <a:bodyPr wrap="square" rtlCol="0">
            <a:spAutoFit/>
          </a:bodyPr>
          <a:lstStyle/>
          <a:p>
            <a:r>
              <a:rPr lang="en-US" dirty="0" smtClean="0">
                <a:latin typeface="Calibri" pitchFamily="34" charset="0"/>
                <a:cs typeface="Calibri" pitchFamily="34" charset="0"/>
              </a:rPr>
              <a:t>Preparation of Organic manure</a:t>
            </a:r>
            <a:endParaRPr lang="en-US" dirty="0">
              <a:latin typeface="Calibri" pitchFamily="34" charset="0"/>
              <a:cs typeface="Calibri" pitchFamily="34" charset="0"/>
            </a:endParaRPr>
          </a:p>
        </p:txBody>
      </p:sp>
      <p:sp>
        <p:nvSpPr>
          <p:cNvPr id="10" name="TextBox 9"/>
          <p:cNvSpPr txBox="1"/>
          <p:nvPr/>
        </p:nvSpPr>
        <p:spPr>
          <a:xfrm>
            <a:off x="304800" y="3288268"/>
            <a:ext cx="3810000" cy="369332"/>
          </a:xfrm>
          <a:prstGeom prst="rect">
            <a:avLst/>
          </a:prstGeom>
          <a:noFill/>
        </p:spPr>
        <p:txBody>
          <a:bodyPr wrap="square" rtlCol="0">
            <a:spAutoFit/>
          </a:bodyPr>
          <a:lstStyle/>
          <a:p>
            <a:r>
              <a:rPr lang="en-US" dirty="0" smtClean="0">
                <a:latin typeface="Calibri" pitchFamily="34" charset="0"/>
                <a:cs typeface="Calibri" pitchFamily="34" charset="0"/>
              </a:rPr>
              <a:t>Plantation at rice and sugar bags</a:t>
            </a:r>
            <a:endParaRPr lang="en-US" dirty="0">
              <a:latin typeface="Calibri" pitchFamily="34" charset="0"/>
              <a:cs typeface="Calibri" pitchFamily="34" charset="0"/>
            </a:endParaRPr>
          </a:p>
        </p:txBody>
      </p:sp>
      <p:sp>
        <p:nvSpPr>
          <p:cNvPr id="11" name="TextBox 10"/>
          <p:cNvSpPr txBox="1"/>
          <p:nvPr/>
        </p:nvSpPr>
        <p:spPr>
          <a:xfrm>
            <a:off x="4953000" y="6260068"/>
            <a:ext cx="3810000" cy="369332"/>
          </a:xfrm>
          <a:prstGeom prst="rect">
            <a:avLst/>
          </a:prstGeom>
          <a:noFill/>
        </p:spPr>
        <p:txBody>
          <a:bodyPr wrap="square" rtlCol="0">
            <a:spAutoFit/>
          </a:bodyPr>
          <a:lstStyle/>
          <a:p>
            <a:r>
              <a:rPr lang="en-US" dirty="0" smtClean="0">
                <a:latin typeface="Calibri" pitchFamily="34" charset="0"/>
                <a:cs typeface="Calibri" pitchFamily="34" charset="0"/>
              </a:rPr>
              <a:t>Developing School Nutrition garden</a:t>
            </a:r>
            <a:endParaRPr lang="en-US" dirty="0">
              <a:latin typeface="Calibri" pitchFamily="34" charset="0"/>
              <a:cs typeface="Calibri" pitchFamily="34" charset="0"/>
            </a:endParaRPr>
          </a:p>
        </p:txBody>
      </p:sp>
    </p:spTree>
    <p:extLst>
      <p:ext uri="{BB962C8B-B14F-4D97-AF65-F5344CB8AC3E}">
        <p14:creationId xmlns="" xmlns:p14="http://schemas.microsoft.com/office/powerpoint/2010/main" val="35633890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1143000"/>
            <a:ext cx="8001000" cy="549381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342900" lvl="0" indent="-342900">
              <a:buFont typeface="+mj-lt"/>
              <a:buAutoNum type="arabicParenR"/>
            </a:pPr>
            <a:endParaRPr lang="en-US" dirty="0" smtClean="0">
              <a:latin typeface="Calibri" panose="020F0502020204030204" pitchFamily="34" charset="0"/>
              <a:cs typeface="Calibri" panose="020F0502020204030204" pitchFamily="34" charset="0"/>
            </a:endParaRPr>
          </a:p>
          <a:p>
            <a:pPr marL="342900" lvl="0" indent="-342900">
              <a:lnSpc>
                <a:spcPct val="150000"/>
              </a:lnSpc>
              <a:buFont typeface="+mj-lt"/>
              <a:buAutoNum type="arabicParenR"/>
            </a:pPr>
            <a:r>
              <a:rPr lang="en-US" dirty="0" smtClean="0">
                <a:latin typeface="Calibri" panose="020F0502020204030204" pitchFamily="34" charset="0"/>
                <a:cs typeface="Calibri" panose="020F0502020204030204" pitchFamily="34" charset="0"/>
              </a:rPr>
              <a:t>Assam </a:t>
            </a:r>
            <a:r>
              <a:rPr lang="en-US" dirty="0">
                <a:latin typeface="Calibri" panose="020F0502020204030204" pitchFamily="34" charset="0"/>
                <a:cs typeface="Calibri" panose="020F0502020204030204" pitchFamily="34" charset="0"/>
              </a:rPr>
              <a:t>model of Group Hand-washing before and after Mid-Day-Meal is one of the best model in the country with low cost high value principle</a:t>
            </a:r>
            <a:r>
              <a:rPr lang="en-US" dirty="0" smtClean="0">
                <a:latin typeface="Calibri" panose="020F0502020204030204" pitchFamily="34" charset="0"/>
                <a:cs typeface="Calibri" panose="020F0502020204030204" pitchFamily="34" charset="0"/>
              </a:rPr>
              <a:t>.</a:t>
            </a:r>
          </a:p>
          <a:p>
            <a:pPr marL="342900" lvl="0" indent="-342900">
              <a:lnSpc>
                <a:spcPct val="150000"/>
              </a:lnSpc>
              <a:buFont typeface="+mj-lt"/>
              <a:buAutoNum type="arabicParenR"/>
            </a:pPr>
            <a:endParaRPr lang="en-US" dirty="0" smtClean="0">
              <a:latin typeface="Calibri" panose="020F0502020204030204" pitchFamily="34" charset="0"/>
              <a:cs typeface="Calibri" panose="020F0502020204030204" pitchFamily="34" charset="0"/>
            </a:endParaRPr>
          </a:p>
          <a:p>
            <a:pPr marL="342900" lvl="0" indent="-342900">
              <a:lnSpc>
                <a:spcPct val="150000"/>
              </a:lnSpc>
              <a:buFont typeface="+mj-lt"/>
              <a:buAutoNum type="arabicParenR"/>
            </a:pPr>
            <a:r>
              <a:rPr lang="en-US" dirty="0" smtClean="0">
                <a:latin typeface="Calibri" panose="020F0502020204030204" pitchFamily="34" charset="0"/>
                <a:cs typeface="Calibri" panose="020F0502020204030204" pitchFamily="34" charset="0"/>
              </a:rPr>
              <a:t>Total 422 schools of </a:t>
            </a:r>
            <a:r>
              <a:rPr lang="en-US" dirty="0" err="1" smtClean="0">
                <a:latin typeface="Calibri" panose="020F0502020204030204" pitchFamily="34" charset="0"/>
                <a:cs typeface="Calibri" panose="020F0502020204030204" pitchFamily="34" charset="0"/>
              </a:rPr>
              <a:t>Rani</a:t>
            </a:r>
            <a:r>
              <a:rPr lang="en-US" dirty="0" smtClean="0">
                <a:latin typeface="Calibri" panose="020F0502020204030204" pitchFamily="34" charset="0"/>
                <a:cs typeface="Calibri" panose="020F0502020204030204" pitchFamily="34" charset="0"/>
              </a:rPr>
              <a:t>, Rampur and </a:t>
            </a:r>
            <a:r>
              <a:rPr lang="en-US" dirty="0" err="1" smtClean="0">
                <a:latin typeface="Calibri" panose="020F0502020204030204" pitchFamily="34" charset="0"/>
                <a:cs typeface="Calibri" panose="020F0502020204030204" pitchFamily="34" charset="0"/>
              </a:rPr>
              <a:t>Kamalpur</a:t>
            </a:r>
            <a:r>
              <a:rPr lang="en-US" dirty="0" smtClean="0">
                <a:latin typeface="Calibri" panose="020F0502020204030204" pitchFamily="34" charset="0"/>
                <a:cs typeface="Calibri" panose="020F0502020204030204" pitchFamily="34" charset="0"/>
              </a:rPr>
              <a:t> blocks of </a:t>
            </a:r>
            <a:r>
              <a:rPr lang="en-US" dirty="0" err="1" smtClean="0">
                <a:latin typeface="Calibri" panose="020F0502020204030204" pitchFamily="34" charset="0"/>
                <a:cs typeface="Calibri" panose="020F0502020204030204" pitchFamily="34" charset="0"/>
              </a:rPr>
              <a:t>Kamrup</a:t>
            </a:r>
            <a:r>
              <a:rPr lang="en-US" dirty="0" smtClean="0">
                <a:latin typeface="Calibri" panose="020F0502020204030204" pitchFamily="34" charset="0"/>
                <a:cs typeface="Calibri" panose="020F0502020204030204" pitchFamily="34" charset="0"/>
              </a:rPr>
              <a:t>  Rural district provided low cost Group Hand-washing facility with UNICEF support.</a:t>
            </a:r>
          </a:p>
          <a:p>
            <a:pPr marL="342900" lvl="0" indent="-342900">
              <a:buFont typeface="+mj-lt"/>
              <a:buAutoNum type="arabicParenR"/>
            </a:pPr>
            <a:endParaRPr lang="en-US" dirty="0">
              <a:latin typeface="Calibri" panose="020F0502020204030204" pitchFamily="34" charset="0"/>
              <a:cs typeface="Calibri" panose="020F0502020204030204" pitchFamily="34" charset="0"/>
            </a:endParaRPr>
          </a:p>
          <a:p>
            <a:pPr marL="342900" lvl="0" indent="-342900">
              <a:lnSpc>
                <a:spcPct val="150000"/>
              </a:lnSpc>
              <a:buFont typeface="+mj-lt"/>
              <a:buAutoNum type="arabicParenR"/>
            </a:pPr>
            <a:r>
              <a:rPr lang="en-US" dirty="0">
                <a:latin typeface="Calibri" panose="020F0502020204030204" pitchFamily="34" charset="0"/>
                <a:cs typeface="Calibri" panose="020F0502020204030204" pitchFamily="34" charset="0"/>
              </a:rPr>
              <a:t>It has reduced the diseases like </a:t>
            </a:r>
            <a:r>
              <a:rPr lang="en-US" dirty="0" err="1" smtClean="0">
                <a:latin typeface="Calibri" panose="020F0502020204030204" pitchFamily="34" charset="0"/>
                <a:cs typeface="Calibri" panose="020F0502020204030204" pitchFamily="34" charset="0"/>
              </a:rPr>
              <a:t>diarrhoea</a:t>
            </a:r>
            <a:r>
              <a:rPr lang="en-US" dirty="0">
                <a:latin typeface="Calibri" panose="020F0502020204030204" pitchFamily="34" charset="0"/>
                <a:cs typeface="Calibri" panose="020F0502020204030204" pitchFamily="34" charset="0"/>
              </a:rPr>
              <a:t>, skin disease etc</a:t>
            </a:r>
            <a:r>
              <a:rPr lang="en-US" dirty="0" smtClean="0">
                <a:latin typeface="Calibri" panose="020F0502020204030204" pitchFamily="34" charset="0"/>
                <a:cs typeface="Calibri" panose="020F0502020204030204" pitchFamily="34" charset="0"/>
              </a:rPr>
              <a:t>.</a:t>
            </a:r>
          </a:p>
          <a:p>
            <a:pPr marL="342900" lvl="0" indent="-342900">
              <a:buFont typeface="+mj-lt"/>
              <a:buAutoNum type="arabicParenR"/>
            </a:pPr>
            <a:endParaRPr lang="en-US" dirty="0">
              <a:latin typeface="Calibri" panose="020F0502020204030204" pitchFamily="34" charset="0"/>
              <a:cs typeface="Calibri" panose="020F0502020204030204" pitchFamily="34" charset="0"/>
            </a:endParaRPr>
          </a:p>
          <a:p>
            <a:pPr marL="342900" lvl="0" indent="-342900">
              <a:lnSpc>
                <a:spcPct val="150000"/>
              </a:lnSpc>
              <a:buFont typeface="+mj-lt"/>
              <a:buAutoNum type="arabicParenR"/>
            </a:pPr>
            <a:r>
              <a:rPr lang="en-US" dirty="0">
                <a:latin typeface="Calibri" panose="020F0502020204030204" pitchFamily="34" charset="0"/>
                <a:cs typeface="Calibri" panose="020F0502020204030204" pitchFamily="34" charset="0"/>
              </a:rPr>
              <a:t>Growing good habits from the early childhood stage</a:t>
            </a:r>
            <a:r>
              <a:rPr lang="en-US" dirty="0" smtClean="0">
                <a:latin typeface="Calibri" panose="020F0502020204030204" pitchFamily="34" charset="0"/>
                <a:cs typeface="Calibri" panose="020F0502020204030204" pitchFamily="34" charset="0"/>
              </a:rPr>
              <a:t>.</a:t>
            </a:r>
          </a:p>
          <a:p>
            <a:pPr marL="342900" lvl="0" indent="-342900">
              <a:lnSpc>
                <a:spcPct val="150000"/>
              </a:lnSpc>
              <a:buFont typeface="+mj-lt"/>
              <a:buAutoNum type="arabicParenR"/>
            </a:pPr>
            <a:endParaRPr lang="en-US" dirty="0" smtClean="0">
              <a:latin typeface="Calibri" panose="020F0502020204030204" pitchFamily="34" charset="0"/>
              <a:cs typeface="Calibri" panose="020F0502020204030204" pitchFamily="34" charset="0"/>
            </a:endParaRPr>
          </a:p>
          <a:p>
            <a:pPr marL="342900" lvl="0" indent="-342900">
              <a:lnSpc>
                <a:spcPct val="150000"/>
              </a:lnSpc>
              <a:buFont typeface="+mj-lt"/>
              <a:buAutoNum type="arabicParenR"/>
            </a:pPr>
            <a:r>
              <a:rPr lang="en-US" dirty="0" smtClean="0">
                <a:latin typeface="Calibri" panose="020F0502020204030204" pitchFamily="34" charset="0"/>
                <a:cs typeface="Calibri" panose="020F0502020204030204" pitchFamily="34" charset="0"/>
              </a:rPr>
              <a:t>Multi tap hand washing  facility has been </a:t>
            </a:r>
            <a:r>
              <a:rPr lang="en-US" dirty="0" err="1" smtClean="0">
                <a:latin typeface="Calibri" panose="020F0502020204030204" pitchFamily="34" charset="0"/>
                <a:cs typeface="Calibri" panose="020F0502020204030204" pitchFamily="34" charset="0"/>
              </a:rPr>
              <a:t>upscaled</a:t>
            </a:r>
            <a:r>
              <a:rPr lang="en-US" dirty="0" smtClean="0">
                <a:latin typeface="Calibri" panose="020F0502020204030204" pitchFamily="34" charset="0"/>
                <a:cs typeface="Calibri" panose="020F0502020204030204" pitchFamily="34" charset="0"/>
              </a:rPr>
              <a:t> during the </a:t>
            </a:r>
            <a:r>
              <a:rPr lang="en-US" dirty="0" err="1" smtClean="0">
                <a:latin typeface="Calibri" panose="020F0502020204030204" pitchFamily="34" charset="0"/>
                <a:cs typeface="Calibri" panose="020F0502020204030204" pitchFamily="34" charset="0"/>
              </a:rPr>
              <a:t>Gunotsav</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Programme</a:t>
            </a:r>
            <a:r>
              <a:rPr lang="en-US" dirty="0" smtClean="0">
                <a:latin typeface="Calibri" panose="020F0502020204030204" pitchFamily="34" charset="0"/>
                <a:cs typeface="Calibri" panose="020F0502020204030204" pitchFamily="34" charset="0"/>
              </a:rPr>
              <a:t>.</a:t>
            </a:r>
          </a:p>
          <a:p>
            <a:pPr marL="342900" lvl="0" indent="-342900">
              <a:lnSpc>
                <a:spcPct val="150000"/>
              </a:lnSpc>
              <a:buFont typeface="+mj-lt"/>
              <a:buAutoNum type="arabicParenR"/>
            </a:pPr>
            <a:endParaRPr lang="en-US" dirty="0">
              <a:latin typeface="Calibri" panose="020F0502020204030204" pitchFamily="34" charset="0"/>
              <a:cs typeface="Calibri" panose="020F0502020204030204" pitchFamily="34" charset="0"/>
            </a:endParaRPr>
          </a:p>
        </p:txBody>
      </p:sp>
      <p:sp>
        <p:nvSpPr>
          <p:cNvPr id="4" name="Rectangle 3"/>
          <p:cNvSpPr/>
          <p:nvPr/>
        </p:nvSpPr>
        <p:spPr>
          <a:xfrm>
            <a:off x="7239000" y="0"/>
            <a:ext cx="1095172" cy="276999"/>
          </a:xfrm>
          <a:prstGeom prst="rect">
            <a:avLst/>
          </a:prstGeom>
        </p:spPr>
        <p:txBody>
          <a:bodyPr wrap="none">
            <a:spAutoFit/>
          </a:bodyPr>
          <a:lstStyle/>
          <a:p>
            <a:r>
              <a:rPr lang="en-US" sz="1200" dirty="0" smtClean="0">
                <a:solidFill>
                  <a:schemeClr val="bg1"/>
                </a:solidFill>
                <a:latin typeface="Calibri" panose="020F0502020204030204" pitchFamily="34" charset="0"/>
                <a:cs typeface="Calibri" panose="020F0502020204030204" pitchFamily="34" charset="0"/>
              </a:rPr>
              <a:t>MDMS, Assam</a:t>
            </a:r>
            <a:endParaRPr lang="en-US" sz="1200" dirty="0">
              <a:solidFill>
                <a:schemeClr val="bg1"/>
              </a:solidFill>
              <a:latin typeface="Calibri" panose="020F0502020204030204" pitchFamily="34" charset="0"/>
              <a:cs typeface="Calibri" panose="020F0502020204030204" pitchFamily="34" charset="0"/>
            </a:endParaRPr>
          </a:p>
        </p:txBody>
      </p:sp>
      <p:sp>
        <p:nvSpPr>
          <p:cNvPr id="5" name="Rounded Rectangle 4"/>
          <p:cNvSpPr/>
          <p:nvPr/>
        </p:nvSpPr>
        <p:spPr>
          <a:xfrm>
            <a:off x="762000" y="597158"/>
            <a:ext cx="3581400" cy="469642"/>
          </a:xfrm>
          <a:prstGeom prst="roundRect">
            <a:avLst/>
          </a:prstGeom>
          <a:blipFill>
            <a:blip r:embed="rId2" cstate="print"/>
            <a:tile tx="0" ty="0" sx="100000" sy="100000" flip="none" algn="tl"/>
          </a:blipFill>
        </p:spPr>
        <p:style>
          <a:lnRef idx="2">
            <a:schemeClr val="accent4"/>
          </a:lnRef>
          <a:fillRef idx="1">
            <a:schemeClr val="lt1"/>
          </a:fillRef>
          <a:effectRef idx="0">
            <a:schemeClr val="accent4"/>
          </a:effectRef>
          <a:fontRef idx="minor">
            <a:schemeClr val="dk1"/>
          </a:fontRef>
        </p:style>
        <p:txBody>
          <a:bodyPr rtlCol="0" anchor="ctr"/>
          <a:lstStyle/>
          <a:p>
            <a:r>
              <a:rPr lang="en-US" b="1" dirty="0" smtClean="0">
                <a:solidFill>
                  <a:srgbClr val="0070C0"/>
                </a:solidFill>
                <a:latin typeface="Calibri" panose="020F0502020204030204" pitchFamily="34" charset="0"/>
                <a:cs typeface="Calibri" panose="020F0502020204030204" pitchFamily="34" charset="0"/>
              </a:rPr>
              <a:t>Multi Tap Hand Washing Facility </a:t>
            </a:r>
            <a:endParaRPr lang="en-US" b="1" dirty="0">
              <a:solidFill>
                <a:srgbClr val="0070C0"/>
              </a:solidFill>
              <a:latin typeface="Calibri" panose="020F0502020204030204" pitchFamily="34" charset="0"/>
              <a:cs typeface="Calibri" panose="020F0502020204030204" pitchFamily="34" charset="0"/>
            </a:endParaRPr>
          </a:p>
        </p:txBody>
      </p:sp>
      <p:sp>
        <p:nvSpPr>
          <p:cNvPr id="6" name="Rectangle 5"/>
          <p:cNvSpPr/>
          <p:nvPr/>
        </p:nvSpPr>
        <p:spPr>
          <a:xfrm>
            <a:off x="762000" y="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791200" y="0"/>
            <a:ext cx="2514600" cy="369332"/>
          </a:xfrm>
          <a:prstGeom prst="rect">
            <a:avLst/>
          </a:prstGeom>
          <a:noFill/>
        </p:spPr>
        <p:txBody>
          <a:bodyPr wrap="square" rtlCol="0">
            <a:spAutoFit/>
          </a:bodyPr>
          <a:lstStyle/>
          <a:p>
            <a:pPr algn="r"/>
            <a:r>
              <a:rPr lang="en-US" dirty="0" smtClean="0">
                <a:solidFill>
                  <a:schemeClr val="bg1"/>
                </a:solidFill>
                <a:latin typeface="Calibri" panose="020F0502020204030204" pitchFamily="34" charset="0"/>
                <a:cs typeface="Calibri" panose="020F0502020204030204" pitchFamily="34" charset="0"/>
              </a:rPr>
              <a:t>MDMS, Assam</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408129619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1500</TotalTime>
  <Words>1628</Words>
  <Application>Microsoft Office PowerPoint</Application>
  <PresentationFormat>On-screen Show (4:3)</PresentationFormat>
  <Paragraphs>256</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NewsPrint</vt:lpstr>
      <vt:lpstr>A brief  presentation on  Best Practices under Mid-Day-Meal Scheme (MDMS), Assam </vt:lpstr>
      <vt:lpstr>Best Practices</vt:lpstr>
      <vt:lpstr>Best Practices </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Thank you</vt:lpstr>
    </vt:vector>
  </TitlesOfParts>
  <Company>SSA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Samagra Shiksha, Assam</dc:title>
  <dc:creator>Azim</dc:creator>
  <dc:description>designed by TSM</dc:description>
  <cp:lastModifiedBy>acer</cp:lastModifiedBy>
  <cp:revision>180</cp:revision>
  <dcterms:created xsi:type="dcterms:W3CDTF">2019-05-22T08:53:26Z</dcterms:created>
  <dcterms:modified xsi:type="dcterms:W3CDTF">2019-06-10T00:53:44Z</dcterms:modified>
  <cp:version>TSM</cp:version>
</cp:coreProperties>
</file>